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47857af0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247857af0d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47857af0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247857af0d_1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47857af0d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247857af0d_1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47857af0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247857af0d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47857af0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247857af0d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47857af0d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247857af0d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47857af0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247857af0d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7857af0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247857af0d_1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2.jpg"/><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9980394" y="-725762"/>
            <a:ext cx="2211606" cy="2211606"/>
          </a:xfrm>
          <a:prstGeom prst="rect">
            <a:avLst/>
          </a:prstGeom>
          <a:noFill/>
          <a:ln>
            <a:noFill/>
          </a:ln>
        </p:spPr>
      </p:pic>
      <p:sp>
        <p:nvSpPr>
          <p:cNvPr id="85" name="Google Shape;85;p13"/>
          <p:cNvSpPr/>
          <p:nvPr/>
        </p:nvSpPr>
        <p:spPr>
          <a:xfrm>
            <a:off x="130175" y="2605413"/>
            <a:ext cx="11598600" cy="81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GB" sz="2200" u="none" cap="none" strike="noStrike">
                <a:solidFill>
                  <a:schemeClr val="dk1"/>
                </a:solidFill>
                <a:latin typeface="Verdana"/>
                <a:ea typeface="Verdana"/>
                <a:cs typeface="Verdana"/>
                <a:sym typeface="Verdana"/>
              </a:rPr>
              <a:t>P</a:t>
            </a:r>
            <a:r>
              <a:rPr b="1" lang="en-GB" sz="2200">
                <a:solidFill>
                  <a:schemeClr val="dk1"/>
                </a:solidFill>
                <a:latin typeface="Verdana"/>
                <a:ea typeface="Verdana"/>
                <a:cs typeface="Verdana"/>
                <a:sym typeface="Verdana"/>
              </a:rPr>
              <a:t>ERSONALITY PREDICTION</a:t>
            </a:r>
            <a:r>
              <a:rPr b="1" i="0" lang="en-GB" sz="2200" u="none" cap="none" strike="noStrike">
                <a:solidFill>
                  <a:schemeClr val="dk1"/>
                </a:solidFill>
                <a:latin typeface="Verdana"/>
                <a:ea typeface="Verdana"/>
                <a:cs typeface="Verdana"/>
                <a:sym typeface="Verdana"/>
              </a:rPr>
              <a:t> using (MBTI)</a:t>
            </a:r>
            <a:endParaRPr b="1" i="0" sz="22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1" i="0" lang="en-GB" sz="2200" u="none" cap="none" strike="noStrike">
                <a:solidFill>
                  <a:schemeClr val="dk1"/>
                </a:solidFill>
                <a:latin typeface="Verdana"/>
                <a:ea typeface="Verdana"/>
                <a:cs typeface="Verdana"/>
                <a:sym typeface="Verdana"/>
              </a:rPr>
              <a:t>Myers-Briggs Personality Type Dataset</a:t>
            </a:r>
            <a:endParaRPr b="1" sz="2200">
              <a:solidFill>
                <a:schemeClr val="dk1"/>
              </a:solidFill>
              <a:latin typeface="Verdana"/>
              <a:ea typeface="Verdana"/>
              <a:cs typeface="Verdana"/>
              <a:sym typeface="Verdana"/>
            </a:endParaRPr>
          </a:p>
        </p:txBody>
      </p:sp>
      <p:sp>
        <p:nvSpPr>
          <p:cNvPr id="86" name="Google Shape;86;p13"/>
          <p:cNvSpPr/>
          <p:nvPr/>
        </p:nvSpPr>
        <p:spPr>
          <a:xfrm>
            <a:off x="130174" y="3467925"/>
            <a:ext cx="521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Verdana"/>
                <a:ea typeface="Verdana"/>
                <a:cs typeface="Verdana"/>
                <a:sym typeface="Verdana"/>
              </a:rPr>
              <a:t>A presentation by</a:t>
            </a:r>
            <a:r>
              <a:rPr b="1" lang="en-GB" sz="1800">
                <a:solidFill>
                  <a:schemeClr val="dk1"/>
                </a:solidFill>
                <a:latin typeface="Verdana"/>
                <a:ea typeface="Verdana"/>
                <a:cs typeface="Verdana"/>
                <a:sym typeface="Verdana"/>
              </a:rPr>
              <a:t> STANDARD SCALER</a:t>
            </a:r>
            <a:endParaRPr b="1" sz="1800">
              <a:solidFill>
                <a:schemeClr val="dk1"/>
              </a:solidFill>
              <a:latin typeface="Verdana"/>
              <a:ea typeface="Verdana"/>
              <a:cs typeface="Verdana"/>
              <a:sym typeface="Verdana"/>
            </a:endParaRPr>
          </a:p>
        </p:txBody>
      </p:sp>
      <p:sp>
        <p:nvSpPr>
          <p:cNvPr id="87" name="Google Shape;87;p13"/>
          <p:cNvSpPr/>
          <p:nvPr/>
        </p:nvSpPr>
        <p:spPr>
          <a:xfrm>
            <a:off x="130184" y="3993376"/>
            <a:ext cx="488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Verdana"/>
                <a:ea typeface="Verdana"/>
                <a:cs typeface="Verdana"/>
                <a:sym typeface="Verdana"/>
              </a:rPr>
              <a:t>HDSC Winter 2022 Capstone Project</a:t>
            </a:r>
            <a:endParaRPr sz="1800">
              <a:solidFill>
                <a:schemeClr val="dk1"/>
              </a:solidFill>
              <a:latin typeface="Verdana"/>
              <a:ea typeface="Verdana"/>
              <a:cs typeface="Verdana"/>
              <a:sym typeface="Verdana"/>
            </a:endParaRPr>
          </a:p>
        </p:txBody>
      </p:sp>
      <p:sp>
        <p:nvSpPr>
          <p:cNvPr id="88" name="Google Shape;88;p13"/>
          <p:cNvSpPr/>
          <p:nvPr/>
        </p:nvSpPr>
        <p:spPr>
          <a:xfrm>
            <a:off x="260034" y="6090836"/>
            <a:ext cx="20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800">
                <a:solidFill>
                  <a:schemeClr val="dk1"/>
                </a:solidFill>
                <a:latin typeface="Verdana"/>
                <a:ea typeface="Verdana"/>
                <a:cs typeface="Verdana"/>
                <a:sym typeface="Verdana"/>
              </a:rPr>
              <a:t>April 30, 2022</a:t>
            </a:r>
            <a:endParaRPr b="1" sz="1800">
              <a:solidFill>
                <a:schemeClr val="dk1"/>
              </a:solidFill>
              <a:latin typeface="Verdana"/>
              <a:ea typeface="Verdana"/>
              <a:cs typeface="Verdana"/>
              <a:sym typeface="Verdana"/>
            </a:endParaRPr>
          </a:p>
        </p:txBody>
      </p:sp>
      <p:pic>
        <p:nvPicPr>
          <p:cNvPr id="89" name="Google Shape;89;p13"/>
          <p:cNvPicPr preferRelativeResize="0"/>
          <p:nvPr/>
        </p:nvPicPr>
        <p:blipFill rotWithShape="1">
          <a:blip r:embed="rId4">
            <a:alphaModFix/>
          </a:blip>
          <a:srcRect b="0" l="0" r="0" t="0"/>
          <a:stretch/>
        </p:blipFill>
        <p:spPr>
          <a:xfrm>
            <a:off x="6603172" y="1073650"/>
            <a:ext cx="5378060" cy="4710676"/>
          </a:xfrm>
          <a:prstGeom prst="rect">
            <a:avLst/>
          </a:prstGeom>
          <a:noFill/>
          <a:ln>
            <a:noFill/>
          </a:ln>
        </p:spPr>
      </p:pic>
      <p:pic>
        <p:nvPicPr>
          <p:cNvPr id="90" name="Google Shape;90;p13"/>
          <p:cNvPicPr preferRelativeResize="0"/>
          <p:nvPr/>
        </p:nvPicPr>
        <p:blipFill>
          <a:blip r:embed="rId5">
            <a:alphaModFix/>
          </a:blip>
          <a:stretch>
            <a:fillRect/>
          </a:stretch>
        </p:blipFill>
        <p:spPr>
          <a:xfrm>
            <a:off x="260025" y="2051825"/>
            <a:ext cx="2247900" cy="42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22"/>
          <p:cNvGrpSpPr/>
          <p:nvPr/>
        </p:nvGrpSpPr>
        <p:grpSpPr>
          <a:xfrm>
            <a:off x="0" y="-851438"/>
            <a:ext cx="12296007" cy="2181270"/>
            <a:chOff x="0" y="-851438"/>
            <a:chExt cx="12296007" cy="2181270"/>
          </a:xfrm>
        </p:grpSpPr>
        <p:sp>
          <p:nvSpPr>
            <p:cNvPr id="217" name="Google Shape;217;p22"/>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8" name="Google Shape;218;p22"/>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19" name="Google Shape;219;p22"/>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20" name="Google Shape;220;p22"/>
          <p:cNvSpPr txBox="1"/>
          <p:nvPr/>
        </p:nvSpPr>
        <p:spPr>
          <a:xfrm>
            <a:off x="749574" y="-14150"/>
            <a:ext cx="3977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EDA</a:t>
            </a:r>
            <a:endParaRPr b="1" sz="2400">
              <a:solidFill>
                <a:schemeClr val="lt1"/>
              </a:solidFill>
              <a:latin typeface="Verdana"/>
              <a:ea typeface="Verdana"/>
              <a:cs typeface="Verdana"/>
              <a:sym typeface="Verdana"/>
            </a:endParaRPr>
          </a:p>
        </p:txBody>
      </p:sp>
      <p:pic>
        <p:nvPicPr>
          <p:cNvPr id="221" name="Google Shape;221;p22"/>
          <p:cNvPicPr preferRelativeResize="0"/>
          <p:nvPr/>
        </p:nvPicPr>
        <p:blipFill rotWithShape="1">
          <a:blip r:embed="rId5">
            <a:alphaModFix/>
          </a:blip>
          <a:srcRect b="0" l="0" r="0" t="0"/>
          <a:stretch/>
        </p:blipFill>
        <p:spPr>
          <a:xfrm>
            <a:off x="2137950" y="996175"/>
            <a:ext cx="7464948" cy="2997163"/>
          </a:xfrm>
          <a:prstGeom prst="rect">
            <a:avLst/>
          </a:prstGeom>
          <a:noFill/>
          <a:ln>
            <a:noFill/>
          </a:ln>
        </p:spPr>
      </p:pic>
      <p:sp>
        <p:nvSpPr>
          <p:cNvPr id="222" name="Google Shape;222;p22"/>
          <p:cNvSpPr txBox="1"/>
          <p:nvPr/>
        </p:nvSpPr>
        <p:spPr>
          <a:xfrm>
            <a:off x="3127450" y="580675"/>
            <a:ext cx="604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latin typeface="Verdana"/>
                <a:ea typeface="Verdana"/>
                <a:cs typeface="Verdana"/>
                <a:sym typeface="Verdana"/>
              </a:rPr>
              <a:t>A view of the distribution of the  16 perso</a:t>
            </a:r>
            <a:r>
              <a:rPr b="1" lang="en-GB" sz="1500">
                <a:solidFill>
                  <a:schemeClr val="dk1"/>
                </a:solidFill>
                <a:latin typeface="Verdana"/>
                <a:ea typeface="Verdana"/>
                <a:cs typeface="Verdana"/>
                <a:sym typeface="Verdana"/>
              </a:rPr>
              <a:t>n</a:t>
            </a:r>
            <a:r>
              <a:rPr b="1" lang="en-GB" sz="1500">
                <a:latin typeface="Verdana"/>
                <a:ea typeface="Verdana"/>
                <a:cs typeface="Verdana"/>
                <a:sym typeface="Verdana"/>
              </a:rPr>
              <a:t>alities.</a:t>
            </a:r>
            <a:endParaRPr b="1" sz="1500">
              <a:latin typeface="Verdana"/>
              <a:ea typeface="Verdana"/>
              <a:cs typeface="Verdana"/>
              <a:sym typeface="Verdana"/>
            </a:endParaRPr>
          </a:p>
        </p:txBody>
      </p:sp>
      <p:pic>
        <p:nvPicPr>
          <p:cNvPr id="223" name="Google Shape;223;p22"/>
          <p:cNvPicPr preferRelativeResize="0"/>
          <p:nvPr/>
        </p:nvPicPr>
        <p:blipFill>
          <a:blip r:embed="rId6">
            <a:alphaModFix/>
          </a:blip>
          <a:stretch>
            <a:fillRect/>
          </a:stretch>
        </p:blipFill>
        <p:spPr>
          <a:xfrm>
            <a:off x="1559000" y="4541975"/>
            <a:ext cx="9508400" cy="2076325"/>
          </a:xfrm>
          <a:prstGeom prst="rect">
            <a:avLst/>
          </a:prstGeom>
          <a:noFill/>
          <a:ln>
            <a:noFill/>
          </a:ln>
        </p:spPr>
      </p:pic>
      <p:sp>
        <p:nvSpPr>
          <p:cNvPr id="224" name="Google Shape;224;p22"/>
          <p:cNvSpPr txBox="1"/>
          <p:nvPr/>
        </p:nvSpPr>
        <p:spPr>
          <a:xfrm>
            <a:off x="2137975" y="4052113"/>
            <a:ext cx="7464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600">
                <a:latin typeface="Verdana"/>
                <a:ea typeface="Verdana"/>
                <a:cs typeface="Verdana"/>
                <a:sym typeface="Verdana"/>
              </a:rPr>
              <a:t>Percentage of Introverts and extroverts in the dataset</a:t>
            </a:r>
            <a:endParaRPr b="1" sz="1600">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pSp>
        <p:nvGrpSpPr>
          <p:cNvPr id="229" name="Google Shape;229;p23"/>
          <p:cNvGrpSpPr/>
          <p:nvPr/>
        </p:nvGrpSpPr>
        <p:grpSpPr>
          <a:xfrm>
            <a:off x="0" y="-853734"/>
            <a:ext cx="12296007" cy="2181270"/>
            <a:chOff x="0" y="-851438"/>
            <a:chExt cx="12296007" cy="2181270"/>
          </a:xfrm>
        </p:grpSpPr>
        <p:sp>
          <p:nvSpPr>
            <p:cNvPr id="230" name="Google Shape;230;p23"/>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1" name="Google Shape;231;p23"/>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32" name="Google Shape;232;p23"/>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33" name="Google Shape;233;p23"/>
          <p:cNvSpPr txBox="1"/>
          <p:nvPr/>
        </p:nvSpPr>
        <p:spPr>
          <a:xfrm>
            <a:off x="843275" y="-30596"/>
            <a:ext cx="115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EDA</a:t>
            </a:r>
            <a:endParaRPr b="1" sz="2400">
              <a:solidFill>
                <a:schemeClr val="lt1"/>
              </a:solidFill>
              <a:latin typeface="Verdana"/>
              <a:ea typeface="Verdana"/>
              <a:cs typeface="Verdana"/>
              <a:sym typeface="Verdana"/>
            </a:endParaRPr>
          </a:p>
        </p:txBody>
      </p:sp>
      <p:pic>
        <p:nvPicPr>
          <p:cNvPr id="234" name="Google Shape;234;p23"/>
          <p:cNvPicPr preferRelativeResize="0"/>
          <p:nvPr/>
        </p:nvPicPr>
        <p:blipFill>
          <a:blip r:embed="rId5">
            <a:alphaModFix/>
          </a:blip>
          <a:stretch>
            <a:fillRect/>
          </a:stretch>
        </p:blipFill>
        <p:spPr>
          <a:xfrm>
            <a:off x="152400" y="1108050"/>
            <a:ext cx="10882452" cy="5597551"/>
          </a:xfrm>
          <a:prstGeom prst="rect">
            <a:avLst/>
          </a:prstGeom>
          <a:noFill/>
          <a:ln>
            <a:noFill/>
          </a:ln>
        </p:spPr>
      </p:pic>
      <p:sp>
        <p:nvSpPr>
          <p:cNvPr id="235" name="Google Shape;235;p23"/>
          <p:cNvSpPr txBox="1"/>
          <p:nvPr/>
        </p:nvSpPr>
        <p:spPr>
          <a:xfrm>
            <a:off x="465400" y="650425"/>
            <a:ext cx="1095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latin typeface="Verdana"/>
                <a:ea typeface="Verdana"/>
                <a:cs typeface="Verdana"/>
                <a:sym typeface="Verdana"/>
              </a:rPr>
              <a:t>A word plot on the different personalities after data had been cleaned. One thing to observe is that these personalities seem to have talked about themselves a lot.</a:t>
            </a:r>
            <a:endParaRPr b="1" sz="1600">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24"/>
          <p:cNvGrpSpPr/>
          <p:nvPr/>
        </p:nvGrpSpPr>
        <p:grpSpPr>
          <a:xfrm>
            <a:off x="0" y="-853734"/>
            <a:ext cx="12296007" cy="2181270"/>
            <a:chOff x="0" y="-851438"/>
            <a:chExt cx="12296007" cy="2181270"/>
          </a:xfrm>
        </p:grpSpPr>
        <p:sp>
          <p:nvSpPr>
            <p:cNvPr id="241" name="Google Shape;241;p24"/>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2" name="Google Shape;242;p24"/>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43" name="Google Shape;243;p24"/>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44" name="Google Shape;244;p24"/>
          <p:cNvSpPr txBox="1"/>
          <p:nvPr/>
        </p:nvSpPr>
        <p:spPr>
          <a:xfrm>
            <a:off x="843275" y="-30596"/>
            <a:ext cx="1155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EDA</a:t>
            </a:r>
            <a:endParaRPr b="1" sz="2400">
              <a:solidFill>
                <a:schemeClr val="lt1"/>
              </a:solidFill>
              <a:latin typeface="Verdana"/>
              <a:ea typeface="Verdana"/>
              <a:cs typeface="Verdana"/>
              <a:sym typeface="Verdana"/>
            </a:endParaRPr>
          </a:p>
        </p:txBody>
      </p:sp>
      <p:pic>
        <p:nvPicPr>
          <p:cNvPr id="245" name="Google Shape;245;p24"/>
          <p:cNvPicPr preferRelativeResize="0"/>
          <p:nvPr/>
        </p:nvPicPr>
        <p:blipFill>
          <a:blip r:embed="rId5">
            <a:alphaModFix/>
          </a:blip>
          <a:stretch>
            <a:fillRect/>
          </a:stretch>
        </p:blipFill>
        <p:spPr>
          <a:xfrm>
            <a:off x="556675" y="524075"/>
            <a:ext cx="10168699" cy="568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25"/>
          <p:cNvGrpSpPr/>
          <p:nvPr/>
        </p:nvGrpSpPr>
        <p:grpSpPr>
          <a:xfrm>
            <a:off x="0" y="-853734"/>
            <a:ext cx="12296007" cy="2181270"/>
            <a:chOff x="0" y="-851438"/>
            <a:chExt cx="12296007" cy="2181270"/>
          </a:xfrm>
        </p:grpSpPr>
        <p:sp>
          <p:nvSpPr>
            <p:cNvPr id="251" name="Google Shape;251;p25"/>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2" name="Google Shape;252;p25"/>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253" name="Google Shape;253;p25"/>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54" name="Google Shape;254;p25"/>
          <p:cNvSpPr txBox="1"/>
          <p:nvPr/>
        </p:nvSpPr>
        <p:spPr>
          <a:xfrm>
            <a:off x="843275" y="-30596"/>
            <a:ext cx="11557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EDA</a:t>
            </a:r>
            <a:endParaRPr b="1" sz="2400">
              <a:solidFill>
                <a:schemeClr val="lt1"/>
              </a:solidFill>
              <a:latin typeface="Verdana"/>
              <a:ea typeface="Verdana"/>
              <a:cs typeface="Verdana"/>
              <a:sym typeface="Verdana"/>
            </a:endParaRPr>
          </a:p>
        </p:txBody>
      </p:sp>
      <p:pic>
        <p:nvPicPr>
          <p:cNvPr id="255" name="Google Shape;255;p25"/>
          <p:cNvPicPr preferRelativeResize="0"/>
          <p:nvPr/>
        </p:nvPicPr>
        <p:blipFill rotWithShape="1">
          <a:blip r:embed="rId5">
            <a:alphaModFix/>
          </a:blip>
          <a:srcRect b="0" l="0" r="0" t="0"/>
          <a:stretch/>
        </p:blipFill>
        <p:spPr>
          <a:xfrm>
            <a:off x="72825" y="853500"/>
            <a:ext cx="10491050" cy="5545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26"/>
          <p:cNvGrpSpPr/>
          <p:nvPr/>
        </p:nvGrpSpPr>
        <p:grpSpPr>
          <a:xfrm>
            <a:off x="0" y="-851438"/>
            <a:ext cx="12296007" cy="2181270"/>
            <a:chOff x="0" y="-851438"/>
            <a:chExt cx="12296007" cy="2181270"/>
          </a:xfrm>
        </p:grpSpPr>
        <p:sp>
          <p:nvSpPr>
            <p:cNvPr id="261" name="Google Shape;261;p26"/>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2" name="Google Shape;262;p26"/>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63" name="Google Shape;263;p26"/>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64" name="Google Shape;264;p26"/>
          <p:cNvSpPr txBox="1"/>
          <p:nvPr/>
        </p:nvSpPr>
        <p:spPr>
          <a:xfrm>
            <a:off x="749576" y="-14150"/>
            <a:ext cx="7240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Feature Creation and EDA</a:t>
            </a:r>
            <a:endParaRPr b="1" sz="2400">
              <a:solidFill>
                <a:schemeClr val="lt1"/>
              </a:solidFill>
              <a:latin typeface="Verdana"/>
              <a:ea typeface="Verdana"/>
              <a:cs typeface="Verdana"/>
              <a:sym typeface="Verdana"/>
            </a:endParaRPr>
          </a:p>
        </p:txBody>
      </p:sp>
      <p:sp>
        <p:nvSpPr>
          <p:cNvPr id="265" name="Google Shape;265;p26"/>
          <p:cNvSpPr txBox="1"/>
          <p:nvPr/>
        </p:nvSpPr>
        <p:spPr>
          <a:xfrm>
            <a:off x="110250" y="681650"/>
            <a:ext cx="119715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800">
                <a:latin typeface="Verdana"/>
                <a:ea typeface="Verdana"/>
                <a:cs typeface="Verdana"/>
                <a:sym typeface="Verdana"/>
              </a:rPr>
              <a:t>We had hypothesized that introverts had more online presence than extroverts which is also visible from the imbalance in the dataset. We then created a feature showing number of links shared to see if that showed us something.</a:t>
            </a:r>
            <a:endParaRPr sz="1800">
              <a:latin typeface="Verdana"/>
              <a:ea typeface="Verdana"/>
              <a:cs typeface="Verdana"/>
              <a:sym typeface="Verdana"/>
            </a:endParaRPr>
          </a:p>
        </p:txBody>
      </p:sp>
      <p:pic>
        <p:nvPicPr>
          <p:cNvPr id="266" name="Google Shape;266;p26"/>
          <p:cNvPicPr preferRelativeResize="0"/>
          <p:nvPr/>
        </p:nvPicPr>
        <p:blipFill rotWithShape="1">
          <a:blip r:embed="rId5">
            <a:alphaModFix/>
          </a:blip>
          <a:srcRect b="0" l="0" r="0" t="0"/>
          <a:stretch/>
        </p:blipFill>
        <p:spPr>
          <a:xfrm>
            <a:off x="1260950" y="1651250"/>
            <a:ext cx="9971752" cy="495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27"/>
          <p:cNvGrpSpPr/>
          <p:nvPr/>
        </p:nvGrpSpPr>
        <p:grpSpPr>
          <a:xfrm>
            <a:off x="0" y="-851438"/>
            <a:ext cx="12296007" cy="2181270"/>
            <a:chOff x="0" y="-851438"/>
            <a:chExt cx="12296007" cy="2181270"/>
          </a:xfrm>
        </p:grpSpPr>
        <p:sp>
          <p:nvSpPr>
            <p:cNvPr id="272" name="Google Shape;272;p27"/>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3" name="Google Shape;273;p27"/>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74" name="Google Shape;274;p27"/>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75" name="Google Shape;275;p27"/>
          <p:cNvSpPr txBox="1"/>
          <p:nvPr/>
        </p:nvSpPr>
        <p:spPr>
          <a:xfrm>
            <a:off x="749576" y="-14150"/>
            <a:ext cx="7034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Feature Creation and EDA</a:t>
            </a:r>
            <a:endParaRPr b="1" sz="2400">
              <a:solidFill>
                <a:schemeClr val="lt1"/>
              </a:solidFill>
              <a:latin typeface="Verdana"/>
              <a:ea typeface="Verdana"/>
              <a:cs typeface="Verdana"/>
              <a:sym typeface="Verdana"/>
            </a:endParaRPr>
          </a:p>
        </p:txBody>
      </p:sp>
      <p:sp>
        <p:nvSpPr>
          <p:cNvPr id="276" name="Google Shape;276;p27"/>
          <p:cNvSpPr txBox="1"/>
          <p:nvPr/>
        </p:nvSpPr>
        <p:spPr>
          <a:xfrm>
            <a:off x="262650" y="625000"/>
            <a:ext cx="1197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Verdana"/>
                <a:ea typeface="Verdana"/>
                <a:cs typeface="Verdana"/>
                <a:sym typeface="Verdana"/>
              </a:rPr>
              <a:t>We had also hypothesized that maybe some group posted longer texts than others so we created a feature that takes  the average of the 25th and 75th percentile of length of the supposed 50 texts from each person.</a:t>
            </a:r>
            <a:endParaRPr sz="1600">
              <a:latin typeface="Verdana"/>
              <a:ea typeface="Verdana"/>
              <a:cs typeface="Verdana"/>
              <a:sym typeface="Verdana"/>
            </a:endParaRPr>
          </a:p>
        </p:txBody>
      </p:sp>
      <p:pic>
        <p:nvPicPr>
          <p:cNvPr id="277" name="Google Shape;277;p27"/>
          <p:cNvPicPr preferRelativeResize="0"/>
          <p:nvPr/>
        </p:nvPicPr>
        <p:blipFill rotWithShape="1">
          <a:blip r:embed="rId5">
            <a:alphaModFix/>
          </a:blip>
          <a:srcRect b="0" l="0" r="0" t="0"/>
          <a:stretch/>
        </p:blipFill>
        <p:spPr>
          <a:xfrm>
            <a:off x="625875" y="1479550"/>
            <a:ext cx="10449127" cy="4991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28"/>
          <p:cNvGrpSpPr/>
          <p:nvPr/>
        </p:nvGrpSpPr>
        <p:grpSpPr>
          <a:xfrm>
            <a:off x="0" y="-851438"/>
            <a:ext cx="12296007" cy="2181270"/>
            <a:chOff x="0" y="-851438"/>
            <a:chExt cx="12296007" cy="2181270"/>
          </a:xfrm>
        </p:grpSpPr>
        <p:sp>
          <p:nvSpPr>
            <p:cNvPr id="283" name="Google Shape;283;p28"/>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4" name="Google Shape;284;p28"/>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285" name="Google Shape;285;p28"/>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286" name="Google Shape;286;p28"/>
          <p:cNvSpPr txBox="1"/>
          <p:nvPr/>
        </p:nvSpPr>
        <p:spPr>
          <a:xfrm>
            <a:off x="749563" y="-14150"/>
            <a:ext cx="226060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Model</a:t>
            </a:r>
            <a:endParaRPr b="1" sz="2400">
              <a:solidFill>
                <a:schemeClr val="lt1"/>
              </a:solidFill>
              <a:latin typeface="Verdana"/>
              <a:ea typeface="Verdana"/>
              <a:cs typeface="Verdana"/>
              <a:sym typeface="Verdana"/>
            </a:endParaRPr>
          </a:p>
        </p:txBody>
      </p:sp>
      <p:sp>
        <p:nvSpPr>
          <p:cNvPr id="287" name="Google Shape;287;p28"/>
          <p:cNvSpPr txBox="1"/>
          <p:nvPr/>
        </p:nvSpPr>
        <p:spPr>
          <a:xfrm>
            <a:off x="135400" y="826700"/>
            <a:ext cx="114963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800">
                <a:latin typeface="Verdana"/>
                <a:ea typeface="Verdana"/>
                <a:cs typeface="Verdana"/>
                <a:sym typeface="Verdana"/>
              </a:rPr>
              <a:t>We started by splitting the data using train_test_split using the stratify parameter hence </a:t>
            </a:r>
            <a:r>
              <a:rPr lang="en-GB" sz="1800">
                <a:latin typeface="Verdana"/>
                <a:ea typeface="Verdana"/>
                <a:cs typeface="Verdana"/>
                <a:sym typeface="Verdana"/>
              </a:rPr>
              <a:t>maintaining</a:t>
            </a:r>
            <a:r>
              <a:rPr lang="en-GB" sz="1800">
                <a:latin typeface="Verdana"/>
                <a:ea typeface="Verdana"/>
                <a:cs typeface="Verdana"/>
                <a:sym typeface="Verdana"/>
              </a:rPr>
              <a:t> the imbalance class distribution.</a:t>
            </a:r>
            <a:endParaRPr sz="1800">
              <a:latin typeface="Verdana"/>
              <a:ea typeface="Verdana"/>
              <a:cs typeface="Verdana"/>
              <a:sym typeface="Verdana"/>
            </a:endParaRPr>
          </a:p>
        </p:txBody>
      </p:sp>
      <p:sp>
        <p:nvSpPr>
          <p:cNvPr id="288" name="Google Shape;288;p28"/>
          <p:cNvSpPr txBox="1"/>
          <p:nvPr/>
        </p:nvSpPr>
        <p:spPr>
          <a:xfrm>
            <a:off x="3636225" y="1883188"/>
            <a:ext cx="530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latin typeface="Verdana"/>
                <a:ea typeface="Verdana"/>
                <a:cs typeface="Verdana"/>
                <a:sym typeface="Verdana"/>
              </a:rPr>
              <a:t>Pre Tuning.</a:t>
            </a:r>
            <a:endParaRPr b="1" sz="1800">
              <a:latin typeface="Verdana"/>
              <a:ea typeface="Verdana"/>
              <a:cs typeface="Verdana"/>
              <a:sym typeface="Verdana"/>
            </a:endParaRPr>
          </a:p>
        </p:txBody>
      </p:sp>
      <p:sp>
        <p:nvSpPr>
          <p:cNvPr id="289" name="Google Shape;289;p28"/>
          <p:cNvSpPr txBox="1"/>
          <p:nvPr/>
        </p:nvSpPr>
        <p:spPr>
          <a:xfrm>
            <a:off x="123525" y="1499538"/>
            <a:ext cx="351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latin typeface="Verdana"/>
                <a:ea typeface="Verdana"/>
                <a:cs typeface="Verdana"/>
                <a:sym typeface="Verdana"/>
              </a:rPr>
              <a:t>Selected metric</a:t>
            </a:r>
            <a:endParaRPr b="1" i="1"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GB" sz="1800">
                <a:latin typeface="Verdana"/>
                <a:ea typeface="Verdana"/>
                <a:cs typeface="Verdana"/>
                <a:sym typeface="Verdana"/>
              </a:rPr>
              <a:t>F1_MACRO</a:t>
            </a:r>
            <a:endParaRPr sz="1800">
              <a:latin typeface="Verdana"/>
              <a:ea typeface="Verdana"/>
              <a:cs typeface="Verdana"/>
              <a:sym typeface="Verdana"/>
            </a:endParaRPr>
          </a:p>
        </p:txBody>
      </p:sp>
      <p:pic>
        <p:nvPicPr>
          <p:cNvPr id="290" name="Google Shape;290;p28"/>
          <p:cNvPicPr preferRelativeResize="0"/>
          <p:nvPr/>
        </p:nvPicPr>
        <p:blipFill>
          <a:blip r:embed="rId5">
            <a:alphaModFix/>
          </a:blip>
          <a:stretch>
            <a:fillRect/>
          </a:stretch>
        </p:blipFill>
        <p:spPr>
          <a:xfrm>
            <a:off x="350375" y="2638650"/>
            <a:ext cx="3512700" cy="3751300"/>
          </a:xfrm>
          <a:prstGeom prst="rect">
            <a:avLst/>
          </a:prstGeom>
          <a:noFill/>
          <a:ln>
            <a:noFill/>
          </a:ln>
        </p:spPr>
      </p:pic>
      <p:sp>
        <p:nvSpPr>
          <p:cNvPr id="291" name="Google Shape;291;p28"/>
          <p:cNvSpPr txBox="1"/>
          <p:nvPr/>
        </p:nvSpPr>
        <p:spPr>
          <a:xfrm>
            <a:off x="457725" y="223845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RANDOM FOREST</a:t>
            </a:r>
            <a:endParaRPr>
              <a:latin typeface="Calibri"/>
              <a:ea typeface="Calibri"/>
              <a:cs typeface="Calibri"/>
              <a:sym typeface="Calibri"/>
            </a:endParaRPr>
          </a:p>
        </p:txBody>
      </p:sp>
      <p:pic>
        <p:nvPicPr>
          <p:cNvPr id="292" name="Google Shape;292;p28"/>
          <p:cNvPicPr preferRelativeResize="0"/>
          <p:nvPr/>
        </p:nvPicPr>
        <p:blipFill>
          <a:blip r:embed="rId6">
            <a:alphaModFix/>
          </a:blip>
          <a:stretch>
            <a:fillRect/>
          </a:stretch>
        </p:blipFill>
        <p:spPr>
          <a:xfrm>
            <a:off x="4366350" y="2662500"/>
            <a:ext cx="3034400" cy="3703600"/>
          </a:xfrm>
          <a:prstGeom prst="rect">
            <a:avLst/>
          </a:prstGeom>
          <a:noFill/>
          <a:ln>
            <a:noFill/>
          </a:ln>
        </p:spPr>
      </p:pic>
      <p:sp>
        <p:nvSpPr>
          <p:cNvPr id="293" name="Google Shape;293;p28"/>
          <p:cNvSpPr txBox="1"/>
          <p:nvPr/>
        </p:nvSpPr>
        <p:spPr>
          <a:xfrm>
            <a:off x="4673850" y="223845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ADABOOST</a:t>
            </a:r>
            <a:endParaRPr>
              <a:latin typeface="Calibri"/>
              <a:ea typeface="Calibri"/>
              <a:cs typeface="Calibri"/>
              <a:sym typeface="Calibri"/>
            </a:endParaRPr>
          </a:p>
        </p:txBody>
      </p:sp>
      <p:sp>
        <p:nvSpPr>
          <p:cNvPr id="294" name="Google Shape;294;p28"/>
          <p:cNvSpPr txBox="1"/>
          <p:nvPr/>
        </p:nvSpPr>
        <p:spPr>
          <a:xfrm>
            <a:off x="350375" y="645780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26.61%</a:t>
            </a:r>
            <a:endParaRPr>
              <a:latin typeface="Calibri"/>
              <a:ea typeface="Calibri"/>
              <a:cs typeface="Calibri"/>
              <a:sym typeface="Calibri"/>
            </a:endParaRPr>
          </a:p>
        </p:txBody>
      </p:sp>
      <p:sp>
        <p:nvSpPr>
          <p:cNvPr id="295" name="Google Shape;295;p28"/>
          <p:cNvSpPr txBox="1"/>
          <p:nvPr/>
        </p:nvSpPr>
        <p:spPr>
          <a:xfrm>
            <a:off x="4104500" y="638995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31.30%</a:t>
            </a:r>
            <a:endParaRPr>
              <a:latin typeface="Calibri"/>
              <a:ea typeface="Calibri"/>
              <a:cs typeface="Calibri"/>
              <a:sym typeface="Calibri"/>
            </a:endParaRPr>
          </a:p>
        </p:txBody>
      </p:sp>
      <p:pic>
        <p:nvPicPr>
          <p:cNvPr id="296" name="Google Shape;296;p28"/>
          <p:cNvPicPr preferRelativeResize="0"/>
          <p:nvPr/>
        </p:nvPicPr>
        <p:blipFill>
          <a:blip r:embed="rId7">
            <a:alphaModFix/>
          </a:blip>
          <a:stretch>
            <a:fillRect/>
          </a:stretch>
        </p:blipFill>
        <p:spPr>
          <a:xfrm>
            <a:off x="8041650" y="2662500"/>
            <a:ext cx="3311449" cy="3703600"/>
          </a:xfrm>
          <a:prstGeom prst="rect">
            <a:avLst/>
          </a:prstGeom>
          <a:noFill/>
          <a:ln>
            <a:noFill/>
          </a:ln>
        </p:spPr>
      </p:pic>
      <p:sp>
        <p:nvSpPr>
          <p:cNvPr id="297" name="Google Shape;297;p28"/>
          <p:cNvSpPr txBox="1"/>
          <p:nvPr/>
        </p:nvSpPr>
        <p:spPr>
          <a:xfrm>
            <a:off x="8041650" y="223845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BAGGINGCLASSIFIER</a:t>
            </a:r>
            <a:endParaRPr>
              <a:latin typeface="Calibri"/>
              <a:ea typeface="Calibri"/>
              <a:cs typeface="Calibri"/>
              <a:sym typeface="Calibri"/>
            </a:endParaRPr>
          </a:p>
        </p:txBody>
      </p:sp>
      <p:sp>
        <p:nvSpPr>
          <p:cNvPr id="298" name="Google Shape;298;p28"/>
          <p:cNvSpPr txBox="1"/>
          <p:nvPr/>
        </p:nvSpPr>
        <p:spPr>
          <a:xfrm>
            <a:off x="8041650" y="645780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39.11%</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29"/>
          <p:cNvGrpSpPr/>
          <p:nvPr/>
        </p:nvGrpSpPr>
        <p:grpSpPr>
          <a:xfrm>
            <a:off x="0" y="-851438"/>
            <a:ext cx="12296007" cy="2181270"/>
            <a:chOff x="0" y="-851438"/>
            <a:chExt cx="12296007" cy="2181270"/>
          </a:xfrm>
        </p:grpSpPr>
        <p:sp>
          <p:nvSpPr>
            <p:cNvPr id="304" name="Google Shape;304;p29"/>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5" name="Google Shape;305;p29"/>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306" name="Google Shape;306;p29"/>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307" name="Google Shape;307;p29"/>
          <p:cNvSpPr txBox="1"/>
          <p:nvPr/>
        </p:nvSpPr>
        <p:spPr>
          <a:xfrm>
            <a:off x="749563" y="-14150"/>
            <a:ext cx="2260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Model</a:t>
            </a:r>
            <a:endParaRPr b="1" sz="2400">
              <a:solidFill>
                <a:schemeClr val="lt1"/>
              </a:solidFill>
              <a:latin typeface="Verdana"/>
              <a:ea typeface="Verdana"/>
              <a:cs typeface="Verdana"/>
              <a:sym typeface="Verdana"/>
            </a:endParaRPr>
          </a:p>
        </p:txBody>
      </p:sp>
      <p:sp>
        <p:nvSpPr>
          <p:cNvPr id="308" name="Google Shape;308;p29"/>
          <p:cNvSpPr txBox="1"/>
          <p:nvPr/>
        </p:nvSpPr>
        <p:spPr>
          <a:xfrm>
            <a:off x="3636225" y="1185163"/>
            <a:ext cx="530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latin typeface="Verdana"/>
                <a:ea typeface="Verdana"/>
                <a:cs typeface="Verdana"/>
                <a:sym typeface="Verdana"/>
              </a:rPr>
              <a:t>Pre Tuning.</a:t>
            </a:r>
            <a:endParaRPr b="1" sz="1800">
              <a:latin typeface="Verdana"/>
              <a:ea typeface="Verdana"/>
              <a:cs typeface="Verdana"/>
              <a:sym typeface="Verdana"/>
            </a:endParaRPr>
          </a:p>
        </p:txBody>
      </p:sp>
      <p:sp>
        <p:nvSpPr>
          <p:cNvPr id="309" name="Google Shape;309;p29"/>
          <p:cNvSpPr txBox="1"/>
          <p:nvPr/>
        </p:nvSpPr>
        <p:spPr>
          <a:xfrm>
            <a:off x="123525" y="661938"/>
            <a:ext cx="351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latin typeface="Verdana"/>
                <a:ea typeface="Verdana"/>
                <a:cs typeface="Verdana"/>
                <a:sym typeface="Verdana"/>
              </a:rPr>
              <a:t>Selected metric</a:t>
            </a:r>
            <a:endParaRPr b="1" i="1" sz="1800">
              <a:latin typeface="Verdana"/>
              <a:ea typeface="Verdana"/>
              <a:cs typeface="Verdana"/>
              <a:sym typeface="Verdana"/>
            </a:endParaRPr>
          </a:p>
          <a:p>
            <a:pPr indent="-342900" lvl="0" marL="457200" rtl="0" algn="l">
              <a:spcBef>
                <a:spcPts val="0"/>
              </a:spcBef>
              <a:spcAft>
                <a:spcPts val="0"/>
              </a:spcAft>
              <a:buSzPts val="1800"/>
              <a:buFont typeface="Verdana"/>
              <a:buChar char="●"/>
            </a:pPr>
            <a:r>
              <a:rPr lang="en-GB" sz="1800">
                <a:latin typeface="Verdana"/>
                <a:ea typeface="Verdana"/>
                <a:cs typeface="Verdana"/>
                <a:sym typeface="Verdana"/>
              </a:rPr>
              <a:t>F1_MACRO</a:t>
            </a:r>
            <a:endParaRPr sz="1800">
              <a:latin typeface="Verdana"/>
              <a:ea typeface="Verdana"/>
              <a:cs typeface="Verdana"/>
              <a:sym typeface="Verdana"/>
            </a:endParaRPr>
          </a:p>
        </p:txBody>
      </p:sp>
      <p:sp>
        <p:nvSpPr>
          <p:cNvPr id="310" name="Google Shape;310;p29"/>
          <p:cNvSpPr txBox="1"/>
          <p:nvPr/>
        </p:nvSpPr>
        <p:spPr>
          <a:xfrm>
            <a:off x="457725" y="1776488"/>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LOGISTIC REGRESSION</a:t>
            </a:r>
            <a:endParaRPr>
              <a:latin typeface="Calibri"/>
              <a:ea typeface="Calibri"/>
              <a:cs typeface="Calibri"/>
              <a:sym typeface="Calibri"/>
            </a:endParaRPr>
          </a:p>
        </p:txBody>
      </p:sp>
      <p:sp>
        <p:nvSpPr>
          <p:cNvPr id="311" name="Google Shape;311;p29"/>
          <p:cNvSpPr txBox="1"/>
          <p:nvPr/>
        </p:nvSpPr>
        <p:spPr>
          <a:xfrm>
            <a:off x="4673850" y="1776488"/>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SUPPORT VECTOR MACHINE</a:t>
            </a:r>
            <a:endParaRPr>
              <a:latin typeface="Calibri"/>
              <a:ea typeface="Calibri"/>
              <a:cs typeface="Calibri"/>
              <a:sym typeface="Calibri"/>
            </a:endParaRPr>
          </a:p>
        </p:txBody>
      </p:sp>
      <p:sp>
        <p:nvSpPr>
          <p:cNvPr id="312" name="Google Shape;312;p29"/>
          <p:cNvSpPr txBox="1"/>
          <p:nvPr/>
        </p:nvSpPr>
        <p:spPr>
          <a:xfrm>
            <a:off x="332800" y="6328200"/>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40.66%</a:t>
            </a:r>
            <a:endParaRPr>
              <a:latin typeface="Calibri"/>
              <a:ea typeface="Calibri"/>
              <a:cs typeface="Calibri"/>
              <a:sym typeface="Calibri"/>
            </a:endParaRPr>
          </a:p>
        </p:txBody>
      </p:sp>
      <p:sp>
        <p:nvSpPr>
          <p:cNvPr id="313" name="Google Shape;313;p29"/>
          <p:cNvSpPr txBox="1"/>
          <p:nvPr/>
        </p:nvSpPr>
        <p:spPr>
          <a:xfrm>
            <a:off x="4122100" y="6328188"/>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43.52%</a:t>
            </a:r>
            <a:endParaRPr>
              <a:latin typeface="Calibri"/>
              <a:ea typeface="Calibri"/>
              <a:cs typeface="Calibri"/>
              <a:sym typeface="Calibri"/>
            </a:endParaRPr>
          </a:p>
        </p:txBody>
      </p:sp>
      <p:sp>
        <p:nvSpPr>
          <p:cNvPr id="314" name="Google Shape;314;p29"/>
          <p:cNvSpPr txBox="1"/>
          <p:nvPr/>
        </p:nvSpPr>
        <p:spPr>
          <a:xfrm>
            <a:off x="8128925" y="1776488"/>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XGBCLASSIFIER</a:t>
            </a:r>
            <a:endParaRPr>
              <a:latin typeface="Calibri"/>
              <a:ea typeface="Calibri"/>
              <a:cs typeface="Calibri"/>
              <a:sym typeface="Calibri"/>
            </a:endParaRPr>
          </a:p>
        </p:txBody>
      </p:sp>
      <p:pic>
        <p:nvPicPr>
          <p:cNvPr id="315" name="Google Shape;315;p29"/>
          <p:cNvPicPr preferRelativeResize="0"/>
          <p:nvPr/>
        </p:nvPicPr>
        <p:blipFill>
          <a:blip r:embed="rId5">
            <a:alphaModFix/>
          </a:blip>
          <a:stretch>
            <a:fillRect/>
          </a:stretch>
        </p:blipFill>
        <p:spPr>
          <a:xfrm>
            <a:off x="152400" y="2329100"/>
            <a:ext cx="3512700" cy="3921038"/>
          </a:xfrm>
          <a:prstGeom prst="rect">
            <a:avLst/>
          </a:prstGeom>
          <a:noFill/>
          <a:ln>
            <a:noFill/>
          </a:ln>
        </p:spPr>
      </p:pic>
      <p:pic>
        <p:nvPicPr>
          <p:cNvPr id="316" name="Google Shape;316;p29"/>
          <p:cNvPicPr preferRelativeResize="0"/>
          <p:nvPr/>
        </p:nvPicPr>
        <p:blipFill>
          <a:blip r:embed="rId6">
            <a:alphaModFix/>
          </a:blip>
          <a:stretch>
            <a:fillRect/>
          </a:stretch>
        </p:blipFill>
        <p:spPr>
          <a:xfrm>
            <a:off x="3817500" y="2329100"/>
            <a:ext cx="3796650" cy="3921050"/>
          </a:xfrm>
          <a:prstGeom prst="rect">
            <a:avLst/>
          </a:prstGeom>
          <a:noFill/>
          <a:ln>
            <a:noFill/>
          </a:ln>
        </p:spPr>
      </p:pic>
      <p:pic>
        <p:nvPicPr>
          <p:cNvPr id="317" name="Google Shape;317;p29"/>
          <p:cNvPicPr preferRelativeResize="0"/>
          <p:nvPr/>
        </p:nvPicPr>
        <p:blipFill>
          <a:blip r:embed="rId7">
            <a:alphaModFix/>
          </a:blip>
          <a:stretch>
            <a:fillRect/>
          </a:stretch>
        </p:blipFill>
        <p:spPr>
          <a:xfrm>
            <a:off x="7766550" y="2329099"/>
            <a:ext cx="3453025" cy="3921050"/>
          </a:xfrm>
          <a:prstGeom prst="rect">
            <a:avLst/>
          </a:prstGeom>
          <a:noFill/>
          <a:ln>
            <a:noFill/>
          </a:ln>
        </p:spPr>
      </p:pic>
      <p:sp>
        <p:nvSpPr>
          <p:cNvPr id="318" name="Google Shape;318;p29"/>
          <p:cNvSpPr txBox="1"/>
          <p:nvPr/>
        </p:nvSpPr>
        <p:spPr>
          <a:xfrm>
            <a:off x="7766550" y="6402538"/>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F1-Macro: 51.38%%</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nvSpPr>
        <p:spPr>
          <a:xfrm>
            <a:off x="1415350" y="617600"/>
            <a:ext cx="9225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latin typeface="Calibri"/>
                <a:ea typeface="Calibri"/>
                <a:cs typeface="Calibri"/>
                <a:sym typeface="Calibri"/>
              </a:rPr>
              <a:t>Post Tuning Results.</a:t>
            </a:r>
            <a:endParaRPr b="1" sz="2300">
              <a:latin typeface="Calibri"/>
              <a:ea typeface="Calibri"/>
              <a:cs typeface="Calibri"/>
              <a:sym typeface="Calibri"/>
            </a:endParaRPr>
          </a:p>
        </p:txBody>
      </p:sp>
      <p:sp>
        <p:nvSpPr>
          <p:cNvPr id="324" name="Google Shape;324;p30"/>
          <p:cNvSpPr txBox="1"/>
          <p:nvPr/>
        </p:nvSpPr>
        <p:spPr>
          <a:xfrm>
            <a:off x="784875" y="1016475"/>
            <a:ext cx="371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latin typeface="Calibri"/>
                <a:ea typeface="Calibri"/>
                <a:cs typeface="Calibri"/>
                <a:sym typeface="Calibri"/>
              </a:rPr>
              <a:t>LOGISTIC REGRESSION</a:t>
            </a:r>
            <a:endParaRPr b="1" sz="2400">
              <a:latin typeface="Calibri"/>
              <a:ea typeface="Calibri"/>
              <a:cs typeface="Calibri"/>
              <a:sym typeface="Calibri"/>
            </a:endParaRPr>
          </a:p>
        </p:txBody>
      </p:sp>
      <p:pic>
        <p:nvPicPr>
          <p:cNvPr id="325" name="Google Shape;325;p30"/>
          <p:cNvPicPr preferRelativeResize="0"/>
          <p:nvPr/>
        </p:nvPicPr>
        <p:blipFill>
          <a:blip r:embed="rId3">
            <a:alphaModFix/>
          </a:blip>
          <a:stretch>
            <a:fillRect/>
          </a:stretch>
        </p:blipFill>
        <p:spPr>
          <a:xfrm>
            <a:off x="7280550" y="1479025"/>
            <a:ext cx="4293600" cy="4606975"/>
          </a:xfrm>
          <a:prstGeom prst="rect">
            <a:avLst/>
          </a:prstGeom>
          <a:noFill/>
          <a:ln>
            <a:noFill/>
          </a:ln>
        </p:spPr>
      </p:pic>
      <p:sp>
        <p:nvSpPr>
          <p:cNvPr id="326" name="Google Shape;326;p30"/>
          <p:cNvSpPr txBox="1"/>
          <p:nvPr/>
        </p:nvSpPr>
        <p:spPr>
          <a:xfrm>
            <a:off x="7699763" y="1016475"/>
            <a:ext cx="3718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latin typeface="Calibri"/>
                <a:ea typeface="Calibri"/>
                <a:cs typeface="Calibri"/>
                <a:sym typeface="Calibri"/>
              </a:rPr>
              <a:t>XGBCLASSIFIER.</a:t>
            </a:r>
            <a:endParaRPr b="1" sz="2400">
              <a:latin typeface="Calibri"/>
              <a:ea typeface="Calibri"/>
              <a:cs typeface="Calibri"/>
              <a:sym typeface="Calibri"/>
            </a:endParaRPr>
          </a:p>
        </p:txBody>
      </p:sp>
      <p:sp>
        <p:nvSpPr>
          <p:cNvPr id="327" name="Google Shape;327;p30"/>
          <p:cNvSpPr txBox="1"/>
          <p:nvPr/>
        </p:nvSpPr>
        <p:spPr>
          <a:xfrm>
            <a:off x="579025" y="6086000"/>
            <a:ext cx="37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Accuracy: 67.15%</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F1_macro: 57.50%</a:t>
            </a:r>
            <a:endParaRPr>
              <a:latin typeface="Calibri"/>
              <a:ea typeface="Calibri"/>
              <a:cs typeface="Calibri"/>
              <a:sym typeface="Calibri"/>
            </a:endParaRPr>
          </a:p>
        </p:txBody>
      </p:sp>
      <p:sp>
        <p:nvSpPr>
          <p:cNvPr id="328" name="Google Shape;328;p30"/>
          <p:cNvSpPr txBox="1"/>
          <p:nvPr/>
        </p:nvSpPr>
        <p:spPr>
          <a:xfrm>
            <a:off x="7396425" y="6086000"/>
            <a:ext cx="371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Calibri"/>
                <a:ea typeface="Calibri"/>
                <a:cs typeface="Calibri"/>
                <a:sym typeface="Calibri"/>
              </a:rPr>
              <a:t>Accuracy: 66.31%</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F1_macro: 51.48%</a:t>
            </a:r>
            <a:endParaRPr>
              <a:latin typeface="Calibri"/>
              <a:ea typeface="Calibri"/>
              <a:cs typeface="Calibri"/>
              <a:sym typeface="Calibri"/>
            </a:endParaRPr>
          </a:p>
        </p:txBody>
      </p:sp>
      <p:pic>
        <p:nvPicPr>
          <p:cNvPr id="329" name="Google Shape;329;p30"/>
          <p:cNvPicPr preferRelativeResize="0"/>
          <p:nvPr/>
        </p:nvPicPr>
        <p:blipFill>
          <a:blip r:embed="rId4">
            <a:alphaModFix/>
          </a:blip>
          <a:stretch>
            <a:fillRect/>
          </a:stretch>
        </p:blipFill>
        <p:spPr>
          <a:xfrm>
            <a:off x="579025" y="1479025"/>
            <a:ext cx="4240825" cy="4606975"/>
          </a:xfrm>
          <a:prstGeom prst="rect">
            <a:avLst/>
          </a:prstGeom>
          <a:noFill/>
          <a:ln>
            <a:noFill/>
          </a:ln>
        </p:spPr>
      </p:pic>
      <p:grpSp>
        <p:nvGrpSpPr>
          <p:cNvPr id="330" name="Google Shape;330;p30"/>
          <p:cNvGrpSpPr/>
          <p:nvPr/>
        </p:nvGrpSpPr>
        <p:grpSpPr>
          <a:xfrm>
            <a:off x="32550" y="-818225"/>
            <a:ext cx="12296007" cy="2181270"/>
            <a:chOff x="0" y="-851438"/>
            <a:chExt cx="12296007" cy="2181270"/>
          </a:xfrm>
        </p:grpSpPr>
        <p:sp>
          <p:nvSpPr>
            <p:cNvPr id="331" name="Google Shape;331;p30"/>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2" name="Google Shape;332;p30"/>
            <p:cNvPicPr preferRelativeResize="0"/>
            <p:nvPr/>
          </p:nvPicPr>
          <p:blipFill rotWithShape="1">
            <a:blip r:embed="rId5">
              <a:alphaModFix/>
            </a:blip>
            <a:srcRect b="0" l="0" r="0" t="0"/>
            <a:stretch/>
          </p:blipFill>
          <p:spPr>
            <a:xfrm>
              <a:off x="0" y="-45503"/>
              <a:ext cx="749565" cy="656549"/>
            </a:xfrm>
            <a:prstGeom prst="rect">
              <a:avLst/>
            </a:prstGeom>
            <a:noFill/>
            <a:ln>
              <a:noFill/>
            </a:ln>
          </p:spPr>
        </p:pic>
        <p:pic>
          <p:nvPicPr>
            <p:cNvPr id="333" name="Google Shape;333;p30"/>
            <p:cNvPicPr preferRelativeResize="0"/>
            <p:nvPr/>
          </p:nvPicPr>
          <p:blipFill rotWithShape="1">
            <a:blip r:embed="rId6">
              <a:alphaModFix/>
            </a:blip>
            <a:srcRect b="0" l="0" r="0" t="0"/>
            <a:stretch/>
          </p:blipFill>
          <p:spPr>
            <a:xfrm>
              <a:off x="10114737" y="-851438"/>
              <a:ext cx="2181270" cy="218127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nvSpPr>
        <p:spPr>
          <a:xfrm>
            <a:off x="497350" y="885550"/>
            <a:ext cx="11379900" cy="50334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120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A division of several classes of people into 16 distinct personality types across 4 axis based on the Myers Briggs Type Indicator is illustrated as </a:t>
            </a:r>
            <a:r>
              <a:rPr lang="en-GB" sz="1800">
                <a:solidFill>
                  <a:schemeClr val="dk1"/>
                </a:solidFill>
                <a:latin typeface="Verdana"/>
                <a:ea typeface="Verdana"/>
                <a:cs typeface="Verdana"/>
                <a:sym typeface="Verdana"/>
              </a:rPr>
              <a:t>Introversion (I) – Extroversion (E), Intuition (N) – Sensing (S), Thinking (T) – Feeling (F), Judging (J) – Perceiving (P). </a:t>
            </a:r>
            <a:endParaRPr sz="1800">
              <a:solidFill>
                <a:schemeClr val="dk1"/>
              </a:solidFill>
              <a:latin typeface="Verdana"/>
              <a:ea typeface="Verdana"/>
              <a:cs typeface="Verdana"/>
              <a:sym typeface="Verdana"/>
            </a:endParaRPr>
          </a:p>
          <a:p>
            <a:pPr indent="-342900" lvl="0" marL="457200" rtl="0" algn="just">
              <a:lnSpc>
                <a:spcPct val="150000"/>
              </a:lnSpc>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The dataset has over 8600 rows of data and on each row we have a person’s type which is his/her 4 letter MBTI code type and also a section of each of the last 50 things posted by them. </a:t>
            </a:r>
            <a:endParaRPr sz="1800">
              <a:solidFill>
                <a:schemeClr val="dk1"/>
              </a:solidFill>
              <a:latin typeface="Verdana"/>
              <a:ea typeface="Verdana"/>
              <a:cs typeface="Verdana"/>
              <a:sym typeface="Verdana"/>
            </a:endParaRPr>
          </a:p>
          <a:p>
            <a:pPr indent="-342900" lvl="0" marL="457200" rtl="0" algn="just">
              <a:lnSpc>
                <a:spcPct val="150000"/>
              </a:lnSpc>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Data Cleaning - to clean the text data to make it more understandable and to gain more insights from dataset. </a:t>
            </a:r>
            <a:endParaRPr sz="1800">
              <a:solidFill>
                <a:schemeClr val="dk1"/>
              </a:solidFill>
              <a:latin typeface="Verdana"/>
              <a:ea typeface="Verdana"/>
              <a:cs typeface="Verdana"/>
              <a:sym typeface="Verdana"/>
            </a:endParaRPr>
          </a:p>
          <a:p>
            <a:pPr indent="-342900" lvl="0" marL="457200" rtl="0" algn="just">
              <a:lnSpc>
                <a:spcPct val="150000"/>
              </a:lnSpc>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Performing EDA to understand data visually. </a:t>
            </a:r>
            <a:endParaRPr sz="1800">
              <a:solidFill>
                <a:schemeClr val="dk1"/>
              </a:solidFill>
              <a:latin typeface="Verdana"/>
              <a:ea typeface="Verdana"/>
              <a:cs typeface="Verdana"/>
              <a:sym typeface="Verdana"/>
            </a:endParaRPr>
          </a:p>
          <a:p>
            <a:pPr indent="-342900" lvl="0" marL="457200" rtl="0" algn="just">
              <a:lnSpc>
                <a:spcPct val="150000"/>
              </a:lnSpc>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Splitting Dataset into train and test. Modelling - selecting best model suitable amongst </a:t>
            </a:r>
            <a:r>
              <a:rPr lang="en-GB" sz="1800">
                <a:solidFill>
                  <a:schemeClr val="dk1"/>
                </a:solidFill>
                <a:highlight>
                  <a:srgbClr val="FFFFFF"/>
                </a:highlight>
                <a:latin typeface="Verdana"/>
                <a:ea typeface="Verdana"/>
                <a:cs typeface="Verdana"/>
                <a:sym typeface="Verdana"/>
              </a:rPr>
              <a:t>XGBoost, Logistic Regression, ADABoost, Random Forest</a:t>
            </a:r>
            <a:r>
              <a:rPr lang="en-GB" sz="1800">
                <a:solidFill>
                  <a:schemeClr val="dk1"/>
                </a:solidFill>
                <a:latin typeface="Verdana"/>
                <a:ea typeface="Verdana"/>
                <a:cs typeface="Verdana"/>
                <a:sym typeface="Verdana"/>
              </a:rPr>
              <a:t>.</a:t>
            </a:r>
            <a:endParaRPr sz="1800">
              <a:solidFill>
                <a:schemeClr val="dk1"/>
              </a:solidFill>
              <a:latin typeface="Verdana"/>
              <a:ea typeface="Verdana"/>
              <a:cs typeface="Verdana"/>
              <a:sym typeface="Verdana"/>
            </a:endParaRPr>
          </a:p>
          <a:p>
            <a:pPr indent="-342900" lvl="0" marL="457200" rtl="0" algn="just">
              <a:lnSpc>
                <a:spcPct val="150000"/>
              </a:lnSpc>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Logistic regression and XGBoost had the best accuracy after tuning.</a:t>
            </a:r>
            <a:endParaRPr sz="1800">
              <a:solidFill>
                <a:schemeClr val="dk1"/>
              </a:solidFill>
              <a:latin typeface="Verdana"/>
              <a:ea typeface="Verdana"/>
              <a:cs typeface="Verdana"/>
              <a:sym typeface="Verdana"/>
            </a:endParaRPr>
          </a:p>
        </p:txBody>
      </p:sp>
      <p:grpSp>
        <p:nvGrpSpPr>
          <p:cNvPr id="339" name="Google Shape;339;p31"/>
          <p:cNvGrpSpPr/>
          <p:nvPr/>
        </p:nvGrpSpPr>
        <p:grpSpPr>
          <a:xfrm>
            <a:off x="0" y="-851438"/>
            <a:ext cx="12296007" cy="2181270"/>
            <a:chOff x="0" y="-851438"/>
            <a:chExt cx="12296007" cy="2181270"/>
          </a:xfrm>
        </p:grpSpPr>
        <p:sp>
          <p:nvSpPr>
            <p:cNvPr id="340" name="Google Shape;340;p31"/>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1" name="Google Shape;341;p31"/>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342" name="Google Shape;342;p31"/>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343" name="Google Shape;343;p31"/>
          <p:cNvSpPr txBox="1"/>
          <p:nvPr/>
        </p:nvSpPr>
        <p:spPr>
          <a:xfrm>
            <a:off x="795865" y="33867"/>
            <a:ext cx="2260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lt1"/>
                </a:solidFill>
                <a:latin typeface="Verdana"/>
                <a:ea typeface="Verdana"/>
                <a:cs typeface="Verdana"/>
                <a:sym typeface="Verdana"/>
              </a:rPr>
              <a:t>Summary</a:t>
            </a:r>
            <a:endParaRPr b="1" sz="1800">
              <a:solidFill>
                <a:schemeClr val="lt1"/>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nvSpPr>
        <p:spPr>
          <a:xfrm>
            <a:off x="2531838" y="4626975"/>
            <a:ext cx="24534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Vanessa Onyema</a:t>
            </a:r>
            <a:endParaRPr b="1"/>
          </a:p>
          <a:p>
            <a:pPr indent="0" lvl="0" marL="0" marR="0" rtl="0" algn="ctr">
              <a:spcBef>
                <a:spcPts val="0"/>
              </a:spcBef>
              <a:spcAft>
                <a:spcPts val="0"/>
              </a:spcAft>
              <a:buNone/>
            </a:pPr>
            <a:r>
              <a:rPr lang="en-GB" sz="1800">
                <a:solidFill>
                  <a:schemeClr val="dk1"/>
                </a:solidFill>
                <a:latin typeface="Verdana"/>
                <a:ea typeface="Verdana"/>
                <a:cs typeface="Verdana"/>
                <a:sym typeface="Verdana"/>
              </a:rPr>
              <a:t>Role: </a:t>
            </a:r>
            <a:r>
              <a:rPr lang="en-GB" sz="1800">
                <a:solidFill>
                  <a:schemeClr val="dk1"/>
                </a:solidFill>
                <a:latin typeface="Verdana"/>
                <a:ea typeface="Verdana"/>
                <a:cs typeface="Verdana"/>
                <a:sym typeface="Verdana"/>
              </a:rPr>
              <a:t>Presenter 1</a:t>
            </a:r>
            <a:endParaRPr sz="1800">
              <a:solidFill>
                <a:schemeClr val="dk1"/>
              </a:solidFill>
              <a:latin typeface="Verdana"/>
              <a:ea typeface="Verdana"/>
              <a:cs typeface="Verdana"/>
              <a:sym typeface="Verdana"/>
            </a:endParaRPr>
          </a:p>
        </p:txBody>
      </p:sp>
      <p:sp>
        <p:nvSpPr>
          <p:cNvPr id="96" name="Google Shape;96;p14"/>
          <p:cNvSpPr txBox="1"/>
          <p:nvPr/>
        </p:nvSpPr>
        <p:spPr>
          <a:xfrm>
            <a:off x="8184338" y="4626975"/>
            <a:ext cx="2640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Chigozie Udoh</a:t>
            </a:r>
            <a:endParaRPr b="1"/>
          </a:p>
          <a:p>
            <a:pPr indent="0" lvl="0" marL="0" marR="0" rtl="0" algn="ctr">
              <a:spcBef>
                <a:spcPts val="0"/>
              </a:spcBef>
              <a:spcAft>
                <a:spcPts val="0"/>
              </a:spcAft>
              <a:buNone/>
            </a:pPr>
            <a:r>
              <a:rPr lang="en-GB" sz="1800">
                <a:solidFill>
                  <a:schemeClr val="dk1"/>
                </a:solidFill>
                <a:latin typeface="Verdana"/>
                <a:ea typeface="Verdana"/>
                <a:cs typeface="Verdana"/>
                <a:sym typeface="Verdana"/>
              </a:rPr>
              <a:t>Role: </a:t>
            </a:r>
            <a:r>
              <a:rPr lang="en-GB" sz="1800">
                <a:solidFill>
                  <a:schemeClr val="dk1"/>
                </a:solidFill>
                <a:latin typeface="Verdana"/>
                <a:ea typeface="Verdana"/>
                <a:cs typeface="Verdana"/>
                <a:sym typeface="Verdana"/>
              </a:rPr>
              <a:t>Presenter 2</a:t>
            </a:r>
            <a:endParaRPr sz="1800">
              <a:solidFill>
                <a:schemeClr val="dk1"/>
              </a:solidFill>
              <a:latin typeface="Verdana"/>
              <a:ea typeface="Verdana"/>
              <a:cs typeface="Verdana"/>
              <a:sym typeface="Verdana"/>
            </a:endParaRPr>
          </a:p>
        </p:txBody>
      </p:sp>
      <p:grpSp>
        <p:nvGrpSpPr>
          <p:cNvPr id="97" name="Google Shape;97;p14"/>
          <p:cNvGrpSpPr/>
          <p:nvPr/>
        </p:nvGrpSpPr>
        <p:grpSpPr>
          <a:xfrm>
            <a:off x="0" y="-851438"/>
            <a:ext cx="12296007" cy="2181270"/>
            <a:chOff x="0" y="-851438"/>
            <a:chExt cx="12296007" cy="2181270"/>
          </a:xfrm>
        </p:grpSpPr>
        <p:sp>
          <p:nvSpPr>
            <p:cNvPr id="98" name="Google Shape;98;p14"/>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 name="Google Shape;99;p14"/>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00" name="Google Shape;100;p14"/>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pic>
        <p:nvPicPr>
          <p:cNvPr id="101" name="Google Shape;101;p14"/>
          <p:cNvPicPr preferRelativeResize="0"/>
          <p:nvPr/>
        </p:nvPicPr>
        <p:blipFill rotWithShape="1">
          <a:blip r:embed="rId5">
            <a:alphaModFix/>
          </a:blip>
          <a:srcRect b="0" l="0" r="0" t="20954"/>
          <a:stretch/>
        </p:blipFill>
        <p:spPr>
          <a:xfrm>
            <a:off x="7913075" y="1199100"/>
            <a:ext cx="3182524" cy="3302973"/>
          </a:xfrm>
          <a:prstGeom prst="rect">
            <a:avLst/>
          </a:prstGeom>
          <a:noFill/>
          <a:ln>
            <a:noFill/>
          </a:ln>
        </p:spPr>
      </p:pic>
      <p:pic>
        <p:nvPicPr>
          <p:cNvPr id="102" name="Google Shape;102;p14"/>
          <p:cNvPicPr preferRelativeResize="0"/>
          <p:nvPr/>
        </p:nvPicPr>
        <p:blipFill>
          <a:blip r:embed="rId6">
            <a:alphaModFix/>
          </a:blip>
          <a:stretch>
            <a:fillRect/>
          </a:stretch>
        </p:blipFill>
        <p:spPr>
          <a:xfrm>
            <a:off x="2274775" y="1199100"/>
            <a:ext cx="2967516" cy="3302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nvSpPr>
        <p:spPr>
          <a:xfrm>
            <a:off x="853750" y="791275"/>
            <a:ext cx="10972800" cy="544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GB" sz="1800">
                <a:latin typeface="Verdana"/>
                <a:ea typeface="Verdana"/>
                <a:cs typeface="Verdana"/>
                <a:sym typeface="Verdana"/>
              </a:rPr>
              <a:t>Drawbacks:</a:t>
            </a:r>
            <a:endParaRPr sz="1800">
              <a:latin typeface="Verdana"/>
              <a:ea typeface="Verdana"/>
              <a:cs typeface="Verdana"/>
              <a:sym typeface="Verdana"/>
            </a:endParaRPr>
          </a:p>
          <a:p>
            <a:pPr indent="0" lvl="0" marL="0" rtl="0" algn="just">
              <a:spcBef>
                <a:spcPts val="0"/>
              </a:spcBef>
              <a:spcAft>
                <a:spcPts val="0"/>
              </a:spcAft>
              <a:buNone/>
            </a:pPr>
            <a:r>
              <a:rPr lang="en-GB" sz="1800">
                <a:latin typeface="Verdana"/>
                <a:ea typeface="Verdana"/>
                <a:cs typeface="Verdana"/>
                <a:sym typeface="Verdana"/>
              </a:rPr>
              <a:t>Long training </a:t>
            </a:r>
            <a:r>
              <a:rPr lang="en-GB" sz="1800">
                <a:latin typeface="Verdana"/>
                <a:ea typeface="Verdana"/>
                <a:cs typeface="Verdana"/>
                <a:sym typeface="Verdana"/>
              </a:rPr>
              <a:t>time of xgboost. This affected our hyperparameter tuning, so we weren’t able to get the best performing model for our case. As seen below we have about 18 minutes train time for the model.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t/>
            </a:r>
            <a:endParaRPr b="1" sz="1800">
              <a:latin typeface="Verdana"/>
              <a:ea typeface="Verdana"/>
              <a:cs typeface="Verdana"/>
              <a:sym typeface="Verdana"/>
            </a:endParaRPr>
          </a:p>
          <a:p>
            <a:pPr indent="0" lvl="0" marL="0" rtl="0" algn="just">
              <a:spcBef>
                <a:spcPts val="0"/>
              </a:spcBef>
              <a:spcAft>
                <a:spcPts val="0"/>
              </a:spcAft>
              <a:buNone/>
            </a:pPr>
            <a:r>
              <a:rPr b="1" lang="en-GB" sz="1800">
                <a:latin typeface="Verdana"/>
                <a:ea typeface="Verdana"/>
                <a:cs typeface="Verdana"/>
                <a:sym typeface="Verdana"/>
              </a:rPr>
              <a:t>Future Goals:</a:t>
            </a:r>
            <a:endParaRPr b="1" sz="1800">
              <a:latin typeface="Verdana"/>
              <a:ea typeface="Verdana"/>
              <a:cs typeface="Verdana"/>
              <a:sym typeface="Verdana"/>
            </a:endParaRPr>
          </a:p>
          <a:p>
            <a:pPr indent="0" lvl="0" marL="0" rtl="0" algn="just">
              <a:spcBef>
                <a:spcPts val="0"/>
              </a:spcBef>
              <a:spcAft>
                <a:spcPts val="0"/>
              </a:spcAft>
              <a:buNone/>
            </a:pPr>
            <a:r>
              <a:t/>
            </a:r>
            <a:endParaRPr sz="1800">
              <a:latin typeface="Verdana"/>
              <a:ea typeface="Verdana"/>
              <a:cs typeface="Verdana"/>
              <a:sym typeface="Verdana"/>
            </a:endParaRPr>
          </a:p>
          <a:p>
            <a:pPr indent="0" lvl="0" marL="0" rtl="0" algn="just">
              <a:spcBef>
                <a:spcPts val="0"/>
              </a:spcBef>
              <a:spcAft>
                <a:spcPts val="0"/>
              </a:spcAft>
              <a:buNone/>
            </a:pPr>
            <a:r>
              <a:rPr lang="en-GB" sz="1800">
                <a:latin typeface="Verdana"/>
                <a:ea typeface="Verdana"/>
                <a:cs typeface="Verdana"/>
                <a:sym typeface="Verdana"/>
              </a:rPr>
              <a:t>For this NLP task we look forward to creating our features using 2 grams and 3 grams, removing rare words and also trying techniques like chunking which forms sequences of tokens based on parts of speech, using rule-based models or collocation which basically relies on the concept of useful phrases.</a:t>
            </a:r>
            <a:endParaRPr sz="1800">
              <a:latin typeface="Verdana"/>
              <a:ea typeface="Verdana"/>
              <a:cs typeface="Verdana"/>
              <a:sym typeface="Verdana"/>
            </a:endParaRPr>
          </a:p>
        </p:txBody>
      </p:sp>
      <p:pic>
        <p:nvPicPr>
          <p:cNvPr id="349" name="Google Shape;349;p32"/>
          <p:cNvPicPr preferRelativeResize="0"/>
          <p:nvPr/>
        </p:nvPicPr>
        <p:blipFill>
          <a:blip r:embed="rId3">
            <a:alphaModFix/>
          </a:blip>
          <a:stretch>
            <a:fillRect/>
          </a:stretch>
        </p:blipFill>
        <p:spPr>
          <a:xfrm>
            <a:off x="2537700" y="2522025"/>
            <a:ext cx="6431801" cy="1813950"/>
          </a:xfrm>
          <a:prstGeom prst="rect">
            <a:avLst/>
          </a:prstGeom>
          <a:noFill/>
          <a:ln>
            <a:noFill/>
          </a:ln>
        </p:spPr>
      </p:pic>
      <p:grpSp>
        <p:nvGrpSpPr>
          <p:cNvPr id="350" name="Google Shape;350;p32"/>
          <p:cNvGrpSpPr/>
          <p:nvPr/>
        </p:nvGrpSpPr>
        <p:grpSpPr>
          <a:xfrm>
            <a:off x="0" y="-851438"/>
            <a:ext cx="12296007" cy="2181270"/>
            <a:chOff x="0" y="-851438"/>
            <a:chExt cx="12296007" cy="2181270"/>
          </a:xfrm>
        </p:grpSpPr>
        <p:sp>
          <p:nvSpPr>
            <p:cNvPr id="351" name="Google Shape;351;p32"/>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2" name="Google Shape;352;p32"/>
            <p:cNvPicPr preferRelativeResize="0"/>
            <p:nvPr/>
          </p:nvPicPr>
          <p:blipFill rotWithShape="1">
            <a:blip r:embed="rId4">
              <a:alphaModFix/>
            </a:blip>
            <a:srcRect b="0" l="0" r="0" t="0"/>
            <a:stretch/>
          </p:blipFill>
          <p:spPr>
            <a:xfrm>
              <a:off x="0" y="-45503"/>
              <a:ext cx="749565" cy="656549"/>
            </a:xfrm>
            <a:prstGeom prst="rect">
              <a:avLst/>
            </a:prstGeom>
            <a:noFill/>
            <a:ln>
              <a:noFill/>
            </a:ln>
          </p:spPr>
        </p:pic>
        <p:pic>
          <p:nvPicPr>
            <p:cNvPr id="353" name="Google Shape;353;p32"/>
            <p:cNvPicPr preferRelativeResize="0"/>
            <p:nvPr/>
          </p:nvPicPr>
          <p:blipFill rotWithShape="1">
            <a:blip r:embed="rId5">
              <a:alphaModFix/>
            </a:blip>
            <a:srcRect b="0" l="0" r="0" t="0"/>
            <a:stretch/>
          </p:blipFill>
          <p:spPr>
            <a:xfrm>
              <a:off x="10114737" y="-851438"/>
              <a:ext cx="2181270" cy="218127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3"/>
          <p:cNvPicPr preferRelativeResize="0"/>
          <p:nvPr/>
        </p:nvPicPr>
        <p:blipFill rotWithShape="1">
          <a:blip r:embed="rId3">
            <a:alphaModFix/>
          </a:blip>
          <a:srcRect b="0" l="0" r="0" t="0"/>
          <a:stretch/>
        </p:blipFill>
        <p:spPr>
          <a:xfrm>
            <a:off x="9753600" y="-751764"/>
            <a:ext cx="2438400" cy="2438400"/>
          </a:xfrm>
          <a:prstGeom prst="rect">
            <a:avLst/>
          </a:prstGeom>
          <a:noFill/>
          <a:ln>
            <a:noFill/>
          </a:ln>
        </p:spPr>
      </p:pic>
      <p:sp>
        <p:nvSpPr>
          <p:cNvPr id="359" name="Google Shape;359;p33"/>
          <p:cNvSpPr txBox="1"/>
          <p:nvPr/>
        </p:nvSpPr>
        <p:spPr>
          <a:xfrm>
            <a:off x="2828600" y="2539125"/>
            <a:ext cx="6758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200">
                <a:solidFill>
                  <a:srgbClr val="31538F"/>
                </a:solidFill>
                <a:latin typeface="Verdana"/>
                <a:ea typeface="Verdana"/>
                <a:cs typeface="Verdana"/>
                <a:sym typeface="Verdana"/>
              </a:rPr>
              <a:t>Thank you!</a:t>
            </a:r>
            <a:endParaRPr sz="7200">
              <a:solidFill>
                <a:srgbClr val="31538F"/>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nvSpPr>
        <p:spPr>
          <a:xfrm>
            <a:off x="58300" y="813750"/>
            <a:ext cx="11978100" cy="9234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Self report inventory created to identify personality type, strengths. It was created by Isabel Myers and her mother Katherine Briggs based on their work with Carl Jung’s theory of personality types</a:t>
            </a:r>
            <a:endParaRPr sz="1800">
              <a:solidFill>
                <a:schemeClr val="dk1"/>
              </a:solidFill>
              <a:latin typeface="Verdana"/>
              <a:ea typeface="Verdana"/>
              <a:cs typeface="Verdana"/>
              <a:sym typeface="Verdana"/>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Verdana"/>
              <a:ea typeface="Verdana"/>
              <a:cs typeface="Verdana"/>
              <a:sym typeface="Verdana"/>
            </a:endParaRPr>
          </a:p>
        </p:txBody>
      </p:sp>
      <p:sp>
        <p:nvSpPr>
          <p:cNvPr id="108" name="Google Shape;108;p15"/>
          <p:cNvSpPr txBox="1"/>
          <p:nvPr/>
        </p:nvSpPr>
        <p:spPr>
          <a:xfrm>
            <a:off x="58299" y="1908866"/>
            <a:ext cx="10663147"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This MBTI inventory is the most widely used psychological instruments in the world</a:t>
            </a:r>
            <a:endParaRPr sz="1800">
              <a:solidFill>
                <a:schemeClr val="dk1"/>
              </a:solidFill>
              <a:latin typeface="Verdana"/>
              <a:ea typeface="Verdana"/>
              <a:cs typeface="Verdana"/>
              <a:sym typeface="Verdana"/>
            </a:endParaRPr>
          </a:p>
        </p:txBody>
      </p:sp>
      <p:sp>
        <p:nvSpPr>
          <p:cNvPr id="109" name="Google Shape;109;p15"/>
          <p:cNvSpPr txBox="1"/>
          <p:nvPr/>
        </p:nvSpPr>
        <p:spPr>
          <a:xfrm>
            <a:off x="101625" y="2712975"/>
            <a:ext cx="11934900" cy="20319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Based on answers to questions, people are identified as having one of 16 personality types. It is made up of four different scales: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Verdana"/>
              <a:ea typeface="Verdana"/>
              <a:cs typeface="Verdana"/>
              <a:sym typeface="Verdana"/>
            </a:endParaRPr>
          </a:p>
          <a:p>
            <a:pPr indent="-342900" lvl="0" marL="342900" marR="0" rtl="0" algn="l">
              <a:spcBef>
                <a:spcPts val="0"/>
              </a:spcBef>
              <a:spcAft>
                <a:spcPts val="0"/>
              </a:spcAft>
              <a:buClr>
                <a:schemeClr val="dk1"/>
              </a:buClr>
              <a:buSzPts val="1800"/>
              <a:buFont typeface="Calibri"/>
              <a:buAutoNum type="arabicPeriod"/>
            </a:pPr>
            <a:r>
              <a:rPr lang="en-GB" sz="1800">
                <a:solidFill>
                  <a:schemeClr val="dk1"/>
                </a:solidFill>
                <a:latin typeface="Verdana"/>
                <a:ea typeface="Verdana"/>
                <a:cs typeface="Verdana"/>
                <a:sym typeface="Verdana"/>
              </a:rPr>
              <a:t>Extraversion (E) – Introversion (I)</a:t>
            </a:r>
            <a:endParaRPr/>
          </a:p>
          <a:p>
            <a:pPr indent="-342900" lvl="0" marL="342900" marR="0" rtl="0" algn="l">
              <a:spcBef>
                <a:spcPts val="0"/>
              </a:spcBef>
              <a:spcAft>
                <a:spcPts val="0"/>
              </a:spcAft>
              <a:buClr>
                <a:schemeClr val="dk1"/>
              </a:buClr>
              <a:buSzPts val="1800"/>
              <a:buFont typeface="Calibri"/>
              <a:buAutoNum type="arabicPeriod"/>
            </a:pPr>
            <a:r>
              <a:rPr lang="en-GB" sz="1800">
                <a:solidFill>
                  <a:schemeClr val="dk1"/>
                </a:solidFill>
                <a:latin typeface="Verdana"/>
                <a:ea typeface="Verdana"/>
                <a:cs typeface="Verdana"/>
                <a:sym typeface="Verdana"/>
              </a:rPr>
              <a:t>Sensing (S) – Intuition (N)</a:t>
            </a:r>
            <a:endParaRPr/>
          </a:p>
          <a:p>
            <a:pPr indent="-342900" lvl="0" marL="342900" marR="0" rtl="0" algn="l">
              <a:spcBef>
                <a:spcPts val="0"/>
              </a:spcBef>
              <a:spcAft>
                <a:spcPts val="0"/>
              </a:spcAft>
              <a:buClr>
                <a:schemeClr val="dk1"/>
              </a:buClr>
              <a:buSzPts val="1800"/>
              <a:buFont typeface="Calibri"/>
              <a:buAutoNum type="arabicPeriod"/>
            </a:pPr>
            <a:r>
              <a:rPr lang="en-GB" sz="1800">
                <a:solidFill>
                  <a:schemeClr val="dk1"/>
                </a:solidFill>
                <a:latin typeface="Verdana"/>
                <a:ea typeface="Verdana"/>
                <a:cs typeface="Verdana"/>
                <a:sym typeface="Verdana"/>
              </a:rPr>
              <a:t>Thinking (T) – Feeling (F)</a:t>
            </a:r>
            <a:endParaRPr/>
          </a:p>
          <a:p>
            <a:pPr indent="-342900" lvl="0" marL="342900" marR="0" rtl="0" algn="l">
              <a:spcBef>
                <a:spcPts val="0"/>
              </a:spcBef>
              <a:spcAft>
                <a:spcPts val="0"/>
              </a:spcAft>
              <a:buClr>
                <a:schemeClr val="dk1"/>
              </a:buClr>
              <a:buSzPts val="1800"/>
              <a:buFont typeface="Calibri"/>
              <a:buAutoNum type="arabicPeriod"/>
            </a:pPr>
            <a:r>
              <a:rPr lang="en-GB" sz="1800">
                <a:solidFill>
                  <a:schemeClr val="dk1"/>
                </a:solidFill>
                <a:latin typeface="Verdana"/>
                <a:ea typeface="Verdana"/>
                <a:cs typeface="Verdana"/>
                <a:sym typeface="Verdana"/>
              </a:rPr>
              <a:t>Judging (J) – Perceiving (P)</a:t>
            </a:r>
            <a:endParaRPr sz="1800">
              <a:solidFill>
                <a:schemeClr val="dk1"/>
              </a:solidFill>
              <a:latin typeface="Verdana"/>
              <a:ea typeface="Verdana"/>
              <a:cs typeface="Verdana"/>
              <a:sym typeface="Verdana"/>
            </a:endParaRPr>
          </a:p>
        </p:txBody>
      </p:sp>
      <p:sp>
        <p:nvSpPr>
          <p:cNvPr id="110" name="Google Shape;110;p15"/>
          <p:cNvSpPr txBox="1"/>
          <p:nvPr/>
        </p:nvSpPr>
        <p:spPr>
          <a:xfrm>
            <a:off x="58299" y="5232852"/>
            <a:ext cx="12101921" cy="92333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The goal of the MBTI is to allow respondents to further explore and understand their own personalities including their likes, dislikes, strengths, weaknesses, possible career preferences, and compatibility with other people.</a:t>
            </a:r>
            <a:endParaRPr sz="1800">
              <a:solidFill>
                <a:schemeClr val="dk1"/>
              </a:solidFill>
              <a:latin typeface="Verdana"/>
              <a:ea typeface="Verdana"/>
              <a:cs typeface="Verdana"/>
              <a:sym typeface="Verdana"/>
            </a:endParaRPr>
          </a:p>
        </p:txBody>
      </p:sp>
      <p:grpSp>
        <p:nvGrpSpPr>
          <p:cNvPr id="111" name="Google Shape;111;p15"/>
          <p:cNvGrpSpPr/>
          <p:nvPr/>
        </p:nvGrpSpPr>
        <p:grpSpPr>
          <a:xfrm>
            <a:off x="0" y="-851438"/>
            <a:ext cx="12296007" cy="2181270"/>
            <a:chOff x="0" y="-851438"/>
            <a:chExt cx="12296007" cy="2181270"/>
          </a:xfrm>
        </p:grpSpPr>
        <p:sp>
          <p:nvSpPr>
            <p:cNvPr id="112" name="Google Shape;112;p15"/>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 name="Google Shape;113;p15"/>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14" name="Google Shape;114;p15"/>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115" name="Google Shape;115;p15"/>
          <p:cNvSpPr txBox="1"/>
          <p:nvPr/>
        </p:nvSpPr>
        <p:spPr>
          <a:xfrm>
            <a:off x="749563" y="-14150"/>
            <a:ext cx="31789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Introduction</a:t>
            </a:r>
            <a:endParaRPr b="1" sz="2400">
              <a:solidFill>
                <a:schemeClr val="lt1"/>
              </a:solidFill>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16"/>
          <p:cNvGrpSpPr/>
          <p:nvPr/>
        </p:nvGrpSpPr>
        <p:grpSpPr>
          <a:xfrm>
            <a:off x="0" y="-851438"/>
            <a:ext cx="12296007" cy="2181270"/>
            <a:chOff x="0" y="-851438"/>
            <a:chExt cx="12296007" cy="2181270"/>
          </a:xfrm>
        </p:grpSpPr>
        <p:sp>
          <p:nvSpPr>
            <p:cNvPr id="121" name="Google Shape;121;p16"/>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2" name="Google Shape;122;p16"/>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23" name="Google Shape;123;p16"/>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124" name="Google Shape;124;p16"/>
          <p:cNvSpPr txBox="1"/>
          <p:nvPr/>
        </p:nvSpPr>
        <p:spPr>
          <a:xfrm>
            <a:off x="2808080" y="-14150"/>
            <a:ext cx="65758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Overview of the 16 personality types</a:t>
            </a:r>
            <a:endParaRPr b="1" sz="2400">
              <a:solidFill>
                <a:schemeClr val="lt1"/>
              </a:solidFill>
              <a:latin typeface="Verdana"/>
              <a:ea typeface="Verdana"/>
              <a:cs typeface="Verdana"/>
              <a:sym typeface="Verdana"/>
            </a:endParaRPr>
          </a:p>
        </p:txBody>
      </p:sp>
      <p:pic>
        <p:nvPicPr>
          <p:cNvPr id="125" name="Google Shape;125;p16"/>
          <p:cNvPicPr preferRelativeResize="0"/>
          <p:nvPr/>
        </p:nvPicPr>
        <p:blipFill>
          <a:blip r:embed="rId5">
            <a:alphaModFix/>
          </a:blip>
          <a:stretch>
            <a:fillRect/>
          </a:stretch>
        </p:blipFill>
        <p:spPr>
          <a:xfrm>
            <a:off x="124113" y="423313"/>
            <a:ext cx="11943775" cy="601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p:nvPr/>
        </p:nvSpPr>
        <p:spPr>
          <a:xfrm>
            <a:off x="414876" y="1767400"/>
            <a:ext cx="11481600" cy="83100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212121"/>
              </a:buClr>
              <a:buSzPts val="2400"/>
              <a:buFont typeface="Noto Sans Symbols"/>
              <a:buChar char="⮚"/>
            </a:pPr>
            <a:r>
              <a:rPr b="0" i="0" lang="en-GB" sz="2400">
                <a:solidFill>
                  <a:srgbClr val="212121"/>
                </a:solidFill>
                <a:latin typeface="Verdana"/>
                <a:ea typeface="Verdana"/>
                <a:cs typeface="Verdana"/>
                <a:sym typeface="Verdana"/>
              </a:rPr>
              <a:t>How can we accurately predict Myers-Briggs Personality type using NLP (</a:t>
            </a:r>
            <a:r>
              <a:rPr lang="en-GB" sz="2400">
                <a:solidFill>
                  <a:srgbClr val="212121"/>
                </a:solidFill>
                <a:latin typeface="Verdana"/>
                <a:ea typeface="Verdana"/>
                <a:cs typeface="Verdana"/>
                <a:sym typeface="Verdana"/>
              </a:rPr>
              <a:t>Natural Language Processing</a:t>
            </a:r>
            <a:r>
              <a:rPr b="0" i="0" lang="en-GB" sz="2400">
                <a:solidFill>
                  <a:srgbClr val="212121"/>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grpSp>
        <p:nvGrpSpPr>
          <p:cNvPr id="131" name="Google Shape;131;p17"/>
          <p:cNvGrpSpPr/>
          <p:nvPr/>
        </p:nvGrpSpPr>
        <p:grpSpPr>
          <a:xfrm>
            <a:off x="0" y="-851438"/>
            <a:ext cx="12296007" cy="2181270"/>
            <a:chOff x="0" y="-851438"/>
            <a:chExt cx="12296007" cy="2181270"/>
          </a:xfrm>
        </p:grpSpPr>
        <p:sp>
          <p:nvSpPr>
            <p:cNvPr id="132" name="Google Shape;132;p17"/>
            <p:cNvSpPr/>
            <p:nvPr/>
          </p:nvSpPr>
          <p:spPr>
            <a:xfrm>
              <a:off x="0" y="1"/>
              <a:ext cx="12192000" cy="507036"/>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3" name="Google Shape;133;p17"/>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34" name="Google Shape;134;p17"/>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135" name="Google Shape;135;p17"/>
          <p:cNvSpPr txBox="1"/>
          <p:nvPr/>
        </p:nvSpPr>
        <p:spPr>
          <a:xfrm>
            <a:off x="947904" y="0"/>
            <a:ext cx="5681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3200">
                <a:solidFill>
                  <a:schemeClr val="lt1"/>
                </a:solidFill>
                <a:latin typeface="Verdana"/>
                <a:ea typeface="Verdana"/>
                <a:cs typeface="Verdana"/>
                <a:sym typeface="Verdana"/>
              </a:rPr>
              <a:t>Problem Statement</a:t>
            </a:r>
            <a:endParaRPr b="1" sz="3200">
              <a:solidFill>
                <a:schemeClr val="lt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18"/>
          <p:cNvGrpSpPr/>
          <p:nvPr/>
        </p:nvGrpSpPr>
        <p:grpSpPr>
          <a:xfrm>
            <a:off x="414761" y="708321"/>
            <a:ext cx="4352353" cy="5686637"/>
            <a:chOff x="414761" y="899002"/>
            <a:chExt cx="4352353" cy="5686637"/>
          </a:xfrm>
        </p:grpSpPr>
        <p:sp>
          <p:nvSpPr>
            <p:cNvPr id="141" name="Google Shape;141;p18"/>
            <p:cNvSpPr txBox="1"/>
            <p:nvPr/>
          </p:nvSpPr>
          <p:spPr>
            <a:xfrm>
              <a:off x="414862" y="899002"/>
              <a:ext cx="2743202"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Sentiment Analysis</a:t>
              </a:r>
              <a:endParaRPr sz="1800">
                <a:solidFill>
                  <a:schemeClr val="dk1"/>
                </a:solidFill>
                <a:latin typeface="Verdana"/>
                <a:ea typeface="Verdana"/>
                <a:cs typeface="Verdana"/>
                <a:sym typeface="Verdana"/>
              </a:endParaRPr>
            </a:p>
          </p:txBody>
        </p:sp>
        <p:sp>
          <p:nvSpPr>
            <p:cNvPr id="142" name="Google Shape;142;p18"/>
            <p:cNvSpPr txBox="1"/>
            <p:nvPr/>
          </p:nvSpPr>
          <p:spPr>
            <a:xfrm>
              <a:off x="414761" y="1512954"/>
              <a:ext cx="411813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Named Entity Recognition</a:t>
              </a:r>
              <a:endParaRPr sz="1800">
                <a:solidFill>
                  <a:schemeClr val="dk1"/>
                </a:solidFill>
                <a:latin typeface="Verdana"/>
                <a:ea typeface="Verdana"/>
                <a:cs typeface="Verdana"/>
                <a:sym typeface="Verdana"/>
              </a:endParaRPr>
            </a:p>
          </p:txBody>
        </p:sp>
        <p:sp>
          <p:nvSpPr>
            <p:cNvPr id="143" name="Google Shape;143;p18"/>
            <p:cNvSpPr txBox="1"/>
            <p:nvPr/>
          </p:nvSpPr>
          <p:spPr>
            <a:xfrm>
              <a:off x="423328" y="2091154"/>
              <a:ext cx="273473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Text summarization</a:t>
              </a:r>
              <a:endParaRPr sz="1800">
                <a:solidFill>
                  <a:schemeClr val="dk1"/>
                </a:solidFill>
                <a:latin typeface="Verdana"/>
                <a:ea typeface="Verdana"/>
                <a:cs typeface="Verdana"/>
                <a:sym typeface="Verdana"/>
              </a:endParaRPr>
            </a:p>
          </p:txBody>
        </p:sp>
        <p:sp>
          <p:nvSpPr>
            <p:cNvPr id="144" name="Google Shape;144;p18"/>
            <p:cNvSpPr txBox="1"/>
            <p:nvPr/>
          </p:nvSpPr>
          <p:spPr>
            <a:xfrm>
              <a:off x="423328" y="2722833"/>
              <a:ext cx="273473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Topic Modeling</a:t>
              </a:r>
              <a:endParaRPr sz="1800">
                <a:solidFill>
                  <a:schemeClr val="dk1"/>
                </a:solidFill>
                <a:latin typeface="Verdana"/>
                <a:ea typeface="Verdana"/>
                <a:cs typeface="Verdana"/>
                <a:sym typeface="Verdana"/>
              </a:endParaRPr>
            </a:p>
          </p:txBody>
        </p:sp>
        <p:sp>
          <p:nvSpPr>
            <p:cNvPr id="145" name="Google Shape;145;p18"/>
            <p:cNvSpPr txBox="1"/>
            <p:nvPr/>
          </p:nvSpPr>
          <p:spPr>
            <a:xfrm>
              <a:off x="419095" y="3360293"/>
              <a:ext cx="273473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Text Classification</a:t>
              </a:r>
              <a:endParaRPr sz="1800">
                <a:solidFill>
                  <a:schemeClr val="dk1"/>
                </a:solidFill>
                <a:latin typeface="Verdana"/>
                <a:ea typeface="Verdana"/>
                <a:cs typeface="Verdana"/>
                <a:sym typeface="Verdana"/>
              </a:endParaRPr>
            </a:p>
          </p:txBody>
        </p:sp>
        <p:sp>
          <p:nvSpPr>
            <p:cNvPr id="146" name="Google Shape;146;p18"/>
            <p:cNvSpPr txBox="1"/>
            <p:nvPr/>
          </p:nvSpPr>
          <p:spPr>
            <a:xfrm>
              <a:off x="414761" y="3970303"/>
              <a:ext cx="273473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Keyword extraction</a:t>
              </a:r>
              <a:endParaRPr sz="1800">
                <a:solidFill>
                  <a:schemeClr val="dk1"/>
                </a:solidFill>
                <a:latin typeface="Verdana"/>
                <a:ea typeface="Verdana"/>
                <a:cs typeface="Verdana"/>
                <a:sym typeface="Verdana"/>
              </a:endParaRPr>
            </a:p>
          </p:txBody>
        </p:sp>
        <p:sp>
          <p:nvSpPr>
            <p:cNvPr id="147" name="Google Shape;147;p18"/>
            <p:cNvSpPr txBox="1"/>
            <p:nvPr/>
          </p:nvSpPr>
          <p:spPr>
            <a:xfrm>
              <a:off x="414761" y="4566613"/>
              <a:ext cx="435235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Lemmatization and Stemming</a:t>
              </a:r>
              <a:endParaRPr sz="1800">
                <a:solidFill>
                  <a:schemeClr val="dk1"/>
                </a:solidFill>
                <a:latin typeface="Verdana"/>
                <a:ea typeface="Verdana"/>
                <a:cs typeface="Verdana"/>
                <a:sym typeface="Verdana"/>
              </a:endParaRPr>
            </a:p>
          </p:txBody>
        </p:sp>
        <p:sp>
          <p:nvSpPr>
            <p:cNvPr id="148" name="Google Shape;148;p18"/>
            <p:cNvSpPr txBox="1"/>
            <p:nvPr/>
          </p:nvSpPr>
          <p:spPr>
            <a:xfrm>
              <a:off x="423328" y="5176623"/>
              <a:ext cx="342900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Tokenization</a:t>
              </a:r>
              <a:endParaRPr sz="1800">
                <a:solidFill>
                  <a:schemeClr val="dk1"/>
                </a:solidFill>
                <a:latin typeface="Verdana"/>
                <a:ea typeface="Verdana"/>
                <a:cs typeface="Verdana"/>
                <a:sym typeface="Verdana"/>
              </a:endParaRPr>
            </a:p>
          </p:txBody>
        </p:sp>
        <p:sp>
          <p:nvSpPr>
            <p:cNvPr id="149" name="Google Shape;149;p18"/>
            <p:cNvSpPr txBox="1"/>
            <p:nvPr/>
          </p:nvSpPr>
          <p:spPr>
            <a:xfrm>
              <a:off x="414761" y="5664786"/>
              <a:ext cx="342900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Parsing</a:t>
              </a:r>
              <a:endParaRPr sz="1800">
                <a:solidFill>
                  <a:schemeClr val="dk1"/>
                </a:solidFill>
                <a:latin typeface="Verdana"/>
                <a:ea typeface="Verdana"/>
                <a:cs typeface="Verdana"/>
                <a:sym typeface="Verdana"/>
              </a:endParaRPr>
            </a:p>
          </p:txBody>
        </p:sp>
        <p:sp>
          <p:nvSpPr>
            <p:cNvPr id="150" name="Google Shape;150;p18"/>
            <p:cNvSpPr txBox="1"/>
            <p:nvPr/>
          </p:nvSpPr>
          <p:spPr>
            <a:xfrm>
              <a:off x="423328" y="6216307"/>
              <a:ext cx="342900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Sentence Segmentation</a:t>
              </a:r>
              <a:endParaRPr sz="1800">
                <a:solidFill>
                  <a:schemeClr val="dk1"/>
                </a:solidFill>
                <a:latin typeface="Verdana"/>
                <a:ea typeface="Verdana"/>
                <a:cs typeface="Verdana"/>
                <a:sym typeface="Verdana"/>
              </a:endParaRPr>
            </a:p>
          </p:txBody>
        </p:sp>
      </p:grpSp>
      <p:grpSp>
        <p:nvGrpSpPr>
          <p:cNvPr id="151" name="Google Shape;151;p18"/>
          <p:cNvGrpSpPr/>
          <p:nvPr/>
        </p:nvGrpSpPr>
        <p:grpSpPr>
          <a:xfrm>
            <a:off x="0" y="-851438"/>
            <a:ext cx="12296007" cy="2181270"/>
            <a:chOff x="0" y="-851438"/>
            <a:chExt cx="12296007" cy="2181270"/>
          </a:xfrm>
        </p:grpSpPr>
        <p:sp>
          <p:nvSpPr>
            <p:cNvPr id="152" name="Google Shape;152;p18"/>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3" name="Google Shape;153;p18"/>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54" name="Google Shape;154;p18"/>
            <p:cNvPicPr preferRelativeResize="0"/>
            <p:nvPr/>
          </p:nvPicPr>
          <p:blipFill rotWithShape="1">
            <a:blip r:embed="rId4">
              <a:alphaModFix/>
            </a:blip>
            <a:srcRect b="0" l="0" r="0" t="0"/>
            <a:stretch/>
          </p:blipFill>
          <p:spPr>
            <a:xfrm>
              <a:off x="10114737" y="-851438"/>
              <a:ext cx="2181270" cy="2181270"/>
            </a:xfrm>
            <a:prstGeom prst="rect">
              <a:avLst/>
            </a:prstGeom>
            <a:noFill/>
            <a:ln>
              <a:noFill/>
            </a:ln>
          </p:spPr>
        </p:pic>
      </p:grpSp>
      <p:sp>
        <p:nvSpPr>
          <p:cNvPr id="155" name="Google Shape;155;p18"/>
          <p:cNvSpPr txBox="1"/>
          <p:nvPr/>
        </p:nvSpPr>
        <p:spPr>
          <a:xfrm>
            <a:off x="795286" y="0"/>
            <a:ext cx="43523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Existing Solutions</a:t>
            </a:r>
            <a:endParaRPr b="1" sz="2400">
              <a:solidFill>
                <a:schemeClr val="lt1"/>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nvSpPr>
        <p:spPr>
          <a:xfrm>
            <a:off x="749596" y="-28300"/>
            <a:ext cx="811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Calibri"/>
                <a:ea typeface="Calibri"/>
                <a:cs typeface="Calibri"/>
                <a:sym typeface="Calibri"/>
              </a:rPr>
              <a:t>Dataset Description and  Approach</a:t>
            </a:r>
            <a:endParaRPr b="1" sz="2400">
              <a:solidFill>
                <a:schemeClr val="lt1"/>
              </a:solidFill>
              <a:latin typeface="Calibri"/>
              <a:ea typeface="Calibri"/>
              <a:cs typeface="Calibri"/>
              <a:sym typeface="Calibri"/>
            </a:endParaRPr>
          </a:p>
        </p:txBody>
      </p:sp>
      <p:grpSp>
        <p:nvGrpSpPr>
          <p:cNvPr id="161" name="Google Shape;161;p19"/>
          <p:cNvGrpSpPr/>
          <p:nvPr/>
        </p:nvGrpSpPr>
        <p:grpSpPr>
          <a:xfrm>
            <a:off x="0" y="-888103"/>
            <a:ext cx="12192000" cy="2181270"/>
            <a:chOff x="0" y="-862533"/>
            <a:chExt cx="12192000" cy="2181270"/>
          </a:xfrm>
        </p:grpSpPr>
        <p:sp>
          <p:nvSpPr>
            <p:cNvPr id="162" name="Google Shape;162;p19"/>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p19"/>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164" name="Google Shape;164;p19"/>
            <p:cNvPicPr preferRelativeResize="0"/>
            <p:nvPr/>
          </p:nvPicPr>
          <p:blipFill rotWithShape="1">
            <a:blip r:embed="rId4">
              <a:alphaModFix/>
            </a:blip>
            <a:srcRect b="0" l="0" r="0" t="0"/>
            <a:stretch/>
          </p:blipFill>
          <p:spPr>
            <a:xfrm>
              <a:off x="9971727" y="-862533"/>
              <a:ext cx="2181270" cy="2181270"/>
            </a:xfrm>
            <a:prstGeom prst="rect">
              <a:avLst/>
            </a:prstGeom>
            <a:noFill/>
            <a:ln>
              <a:noFill/>
            </a:ln>
          </p:spPr>
        </p:pic>
      </p:grpSp>
      <p:sp>
        <p:nvSpPr>
          <p:cNvPr id="165" name="Google Shape;165;p19"/>
          <p:cNvSpPr txBox="1"/>
          <p:nvPr/>
        </p:nvSpPr>
        <p:spPr>
          <a:xfrm>
            <a:off x="713875" y="1456677"/>
            <a:ext cx="10701900" cy="25860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Identifying missing values (found none)</a:t>
            </a:r>
            <a:endParaRPr sz="1800">
              <a:solidFill>
                <a:schemeClr val="dk1"/>
              </a:solidFill>
              <a:latin typeface="Verdana"/>
              <a:ea typeface="Verdana"/>
              <a:cs typeface="Verdana"/>
              <a:sym typeface="Verdana"/>
            </a:endParaRPr>
          </a:p>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Ensuring Consistency of the personality classes</a:t>
            </a:r>
            <a:endParaRPr sz="1800">
              <a:solidFill>
                <a:schemeClr val="dk1"/>
              </a:solidFill>
              <a:latin typeface="Verdana"/>
              <a:ea typeface="Verdana"/>
              <a:cs typeface="Verdana"/>
              <a:sym typeface="Verdana"/>
            </a:endParaRPr>
          </a:p>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Ensuring correct </a:t>
            </a:r>
            <a:r>
              <a:rPr lang="en-GB" sz="1800">
                <a:solidFill>
                  <a:schemeClr val="dk1"/>
                </a:solidFill>
                <a:latin typeface="Verdana"/>
                <a:ea typeface="Verdana"/>
                <a:cs typeface="Verdana"/>
                <a:sym typeface="Verdana"/>
              </a:rPr>
              <a:t>data type</a:t>
            </a:r>
            <a:r>
              <a:rPr lang="en-GB" sz="1800">
                <a:solidFill>
                  <a:schemeClr val="dk1"/>
                </a:solidFill>
                <a:latin typeface="Verdana"/>
                <a:ea typeface="Verdana"/>
                <a:cs typeface="Verdana"/>
                <a:sym typeface="Verdana"/>
              </a:rPr>
              <a:t> for the columns</a:t>
            </a:r>
            <a:endParaRPr sz="1800">
              <a:solidFill>
                <a:schemeClr val="dk1"/>
              </a:solidFill>
              <a:latin typeface="Verdana"/>
              <a:ea typeface="Verdana"/>
              <a:cs typeface="Verdana"/>
              <a:sym typeface="Verdana"/>
            </a:endParaRPr>
          </a:p>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Link removal</a:t>
            </a:r>
            <a:endParaRPr sz="1800">
              <a:solidFill>
                <a:schemeClr val="dk1"/>
              </a:solidFill>
              <a:latin typeface="Verdana"/>
              <a:ea typeface="Verdana"/>
              <a:cs typeface="Verdana"/>
              <a:sym typeface="Verdana"/>
            </a:endParaRPr>
          </a:p>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Removal of mentions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Replacement of emojis and emoticons with their meanings</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Stop word removal</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Removal of numbers longer than 1 character</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Removal of Symbols except the apostrophe(‘) and the vertical slash(|).</a:t>
            </a:r>
            <a:endParaRPr sz="1800">
              <a:solidFill>
                <a:schemeClr val="dk1"/>
              </a:solidFill>
              <a:latin typeface="Verdana"/>
              <a:ea typeface="Verdana"/>
              <a:cs typeface="Verdana"/>
              <a:sym typeface="Verdana"/>
            </a:endParaRPr>
          </a:p>
        </p:txBody>
      </p:sp>
      <p:sp>
        <p:nvSpPr>
          <p:cNvPr id="166" name="Google Shape;166;p19"/>
          <p:cNvSpPr txBox="1"/>
          <p:nvPr/>
        </p:nvSpPr>
        <p:spPr>
          <a:xfrm>
            <a:off x="651625" y="4691700"/>
            <a:ext cx="8861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a:p>
            <a:pPr indent="-342900" lvl="0" marL="457200" marR="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Tokenization using Lemmatization with Pos (Parts of Speech) Tagging.</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Vectorization using TF-IDF</a:t>
            </a:r>
            <a:endParaRPr sz="1800">
              <a:solidFill>
                <a:schemeClr val="dk1"/>
              </a:solidFill>
              <a:latin typeface="Verdana"/>
              <a:ea typeface="Verdana"/>
              <a:cs typeface="Verdana"/>
              <a:sym typeface="Verdana"/>
            </a:endParaRPr>
          </a:p>
          <a:p>
            <a:pPr indent="-342900" lvl="0" marL="457200" rtl="0" algn="l">
              <a:spcBef>
                <a:spcPts val="0"/>
              </a:spcBef>
              <a:spcAft>
                <a:spcPts val="0"/>
              </a:spcAft>
              <a:buClr>
                <a:schemeClr val="dk1"/>
              </a:buClr>
              <a:buSzPts val="1800"/>
              <a:buFont typeface="Verdana"/>
              <a:buChar char="●"/>
            </a:pPr>
            <a:r>
              <a:rPr lang="en-GB" sz="1800">
                <a:solidFill>
                  <a:schemeClr val="dk1"/>
                </a:solidFill>
                <a:latin typeface="Verdana"/>
                <a:ea typeface="Verdana"/>
                <a:cs typeface="Verdana"/>
                <a:sym typeface="Verdana"/>
              </a:rPr>
              <a:t>Using Label encoder on the Target Variable</a:t>
            </a:r>
            <a:endParaRPr sz="1800">
              <a:solidFill>
                <a:schemeClr val="dk1"/>
              </a:solidFill>
              <a:latin typeface="Verdana"/>
              <a:ea typeface="Verdana"/>
              <a:cs typeface="Verdana"/>
              <a:sym typeface="Verdana"/>
            </a:endParaRPr>
          </a:p>
        </p:txBody>
      </p:sp>
      <p:sp>
        <p:nvSpPr>
          <p:cNvPr id="167" name="Google Shape;167;p19"/>
          <p:cNvSpPr txBox="1"/>
          <p:nvPr/>
        </p:nvSpPr>
        <p:spPr>
          <a:xfrm>
            <a:off x="713886" y="-14150"/>
            <a:ext cx="3494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Our approach</a:t>
            </a:r>
            <a:endParaRPr b="1" sz="2400">
              <a:solidFill>
                <a:schemeClr val="lt1"/>
              </a:solidFill>
              <a:latin typeface="Verdana"/>
              <a:ea typeface="Verdana"/>
              <a:cs typeface="Verdana"/>
              <a:sym typeface="Verdana"/>
            </a:endParaRPr>
          </a:p>
        </p:txBody>
      </p:sp>
      <p:sp>
        <p:nvSpPr>
          <p:cNvPr id="168" name="Google Shape;168;p19"/>
          <p:cNvSpPr txBox="1"/>
          <p:nvPr/>
        </p:nvSpPr>
        <p:spPr>
          <a:xfrm>
            <a:off x="476874" y="990944"/>
            <a:ext cx="64197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Data Cleaning/ Text Preparation</a:t>
            </a:r>
            <a:endParaRPr sz="1800">
              <a:solidFill>
                <a:schemeClr val="dk1"/>
              </a:solidFill>
              <a:latin typeface="Verdana"/>
              <a:ea typeface="Verdana"/>
              <a:cs typeface="Verdana"/>
              <a:sym typeface="Verdana"/>
            </a:endParaRPr>
          </a:p>
        </p:txBody>
      </p:sp>
      <p:sp>
        <p:nvSpPr>
          <p:cNvPr id="169" name="Google Shape;169;p19"/>
          <p:cNvSpPr txBox="1"/>
          <p:nvPr/>
        </p:nvSpPr>
        <p:spPr>
          <a:xfrm>
            <a:off x="476877" y="496490"/>
            <a:ext cx="37311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Data Collection</a:t>
            </a:r>
            <a:endParaRPr sz="1800">
              <a:solidFill>
                <a:schemeClr val="dk1"/>
              </a:solidFill>
              <a:latin typeface="Verdana"/>
              <a:ea typeface="Verdana"/>
              <a:cs typeface="Verdana"/>
              <a:sym typeface="Verdana"/>
            </a:endParaRPr>
          </a:p>
        </p:txBody>
      </p:sp>
      <p:sp>
        <p:nvSpPr>
          <p:cNvPr id="170" name="Google Shape;170;p19"/>
          <p:cNvSpPr txBox="1"/>
          <p:nvPr/>
        </p:nvSpPr>
        <p:spPr>
          <a:xfrm>
            <a:off x="373925" y="4042687"/>
            <a:ext cx="7886700" cy="430800"/>
          </a:xfrm>
          <a:prstGeom prst="rect">
            <a:avLst/>
          </a:prstGeom>
          <a:noFill/>
          <a:ln>
            <a:noFill/>
          </a:ln>
        </p:spPr>
        <p:txBody>
          <a:bodyPr anchorCtr="0" anchor="t" bIns="45700" lIns="91425" spcFirstLastPara="1" rIns="91425" wrap="square" tIns="45700">
            <a:spAutoFit/>
          </a:bodyPr>
          <a:lstStyle/>
          <a:p>
            <a:pPr indent="-311150" lvl="0" marL="285750" marR="0" rtl="0" algn="l">
              <a:spcBef>
                <a:spcPts val="0"/>
              </a:spcBef>
              <a:spcAft>
                <a:spcPts val="0"/>
              </a:spcAft>
              <a:buClr>
                <a:schemeClr val="dk1"/>
              </a:buClr>
              <a:buSzPts val="2200"/>
              <a:buFont typeface="Verdana"/>
              <a:buChar char="✔"/>
            </a:pPr>
            <a:r>
              <a:rPr lang="en-GB" sz="1800">
                <a:solidFill>
                  <a:schemeClr val="dk1"/>
                </a:solidFill>
                <a:latin typeface="Verdana"/>
                <a:ea typeface="Verdana"/>
                <a:cs typeface="Verdana"/>
                <a:sym typeface="Verdana"/>
              </a:rPr>
              <a:t>EDA and Feature creation on cleaned text</a:t>
            </a:r>
            <a:endParaRPr sz="2200">
              <a:solidFill>
                <a:schemeClr val="dk1"/>
              </a:solidFill>
              <a:latin typeface="Verdana"/>
              <a:ea typeface="Verdana"/>
              <a:cs typeface="Verdana"/>
              <a:sym typeface="Verdana"/>
            </a:endParaRPr>
          </a:p>
        </p:txBody>
      </p:sp>
      <p:sp>
        <p:nvSpPr>
          <p:cNvPr id="171" name="Google Shape;171;p19"/>
          <p:cNvSpPr txBox="1"/>
          <p:nvPr/>
        </p:nvSpPr>
        <p:spPr>
          <a:xfrm>
            <a:off x="373927" y="5892290"/>
            <a:ext cx="37311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Modelling</a:t>
            </a:r>
            <a:endParaRPr sz="1800">
              <a:solidFill>
                <a:schemeClr val="dk1"/>
              </a:solidFill>
              <a:latin typeface="Verdana"/>
              <a:ea typeface="Verdana"/>
              <a:cs typeface="Verdana"/>
              <a:sym typeface="Verdana"/>
            </a:endParaRPr>
          </a:p>
        </p:txBody>
      </p:sp>
      <p:sp>
        <p:nvSpPr>
          <p:cNvPr id="172" name="Google Shape;172;p19"/>
          <p:cNvSpPr txBox="1"/>
          <p:nvPr/>
        </p:nvSpPr>
        <p:spPr>
          <a:xfrm>
            <a:off x="373927" y="6261590"/>
            <a:ext cx="37311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GB" sz="1800">
                <a:solidFill>
                  <a:schemeClr val="dk1"/>
                </a:solidFill>
                <a:latin typeface="Verdana"/>
                <a:ea typeface="Verdana"/>
                <a:cs typeface="Verdana"/>
                <a:sym typeface="Verdana"/>
              </a:rPr>
              <a:t>Model Deployment</a:t>
            </a:r>
            <a:endParaRPr sz="1800">
              <a:solidFill>
                <a:schemeClr val="dk1"/>
              </a:solidFill>
              <a:latin typeface="Verdana"/>
              <a:ea typeface="Verdana"/>
              <a:cs typeface="Verdana"/>
              <a:sym typeface="Verdana"/>
            </a:endParaRPr>
          </a:p>
        </p:txBody>
      </p:sp>
      <p:sp>
        <p:nvSpPr>
          <p:cNvPr id="173" name="Google Shape;173;p19"/>
          <p:cNvSpPr txBox="1"/>
          <p:nvPr/>
        </p:nvSpPr>
        <p:spPr>
          <a:xfrm>
            <a:off x="373925" y="4473474"/>
            <a:ext cx="7886700" cy="430800"/>
          </a:xfrm>
          <a:prstGeom prst="rect">
            <a:avLst/>
          </a:prstGeom>
          <a:noFill/>
          <a:ln>
            <a:noFill/>
          </a:ln>
        </p:spPr>
        <p:txBody>
          <a:bodyPr anchorCtr="0" anchor="t" bIns="45700" lIns="91425" spcFirstLastPara="1" rIns="91425" wrap="square" tIns="45700">
            <a:spAutoFit/>
          </a:bodyPr>
          <a:lstStyle/>
          <a:p>
            <a:pPr indent="-311150" lvl="0" marL="285750" marR="0" rtl="0" algn="l">
              <a:spcBef>
                <a:spcPts val="0"/>
              </a:spcBef>
              <a:spcAft>
                <a:spcPts val="0"/>
              </a:spcAft>
              <a:buClr>
                <a:schemeClr val="dk1"/>
              </a:buClr>
              <a:buSzPts val="2200"/>
              <a:buFont typeface="Verdana"/>
              <a:buChar char="✔"/>
            </a:pPr>
            <a:r>
              <a:rPr lang="en-GB" sz="1800">
                <a:solidFill>
                  <a:schemeClr val="dk1"/>
                </a:solidFill>
                <a:latin typeface="Verdana"/>
                <a:ea typeface="Verdana"/>
                <a:cs typeface="Verdana"/>
                <a:sym typeface="Verdana"/>
              </a:rPr>
              <a:t>Preparation of cleaned text </a:t>
            </a:r>
            <a:r>
              <a:rPr lang="en-GB" sz="1800">
                <a:solidFill>
                  <a:schemeClr val="dk1"/>
                </a:solidFill>
                <a:latin typeface="Verdana"/>
                <a:ea typeface="Verdana"/>
                <a:cs typeface="Verdana"/>
                <a:sym typeface="Verdana"/>
              </a:rPr>
              <a:t>towards</a:t>
            </a:r>
            <a:r>
              <a:rPr lang="en-GB" sz="1800">
                <a:solidFill>
                  <a:schemeClr val="dk1"/>
                </a:solidFill>
                <a:latin typeface="Verdana"/>
                <a:ea typeface="Verdana"/>
                <a:cs typeface="Verdana"/>
                <a:sym typeface="Verdana"/>
              </a:rPr>
              <a:t> Modelling.</a:t>
            </a:r>
            <a:endParaRPr sz="2200">
              <a:solidFill>
                <a:schemeClr val="dk1"/>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20"/>
          <p:cNvGrpSpPr/>
          <p:nvPr/>
        </p:nvGrpSpPr>
        <p:grpSpPr>
          <a:xfrm>
            <a:off x="0" y="-888103"/>
            <a:ext cx="12192000" cy="2181270"/>
            <a:chOff x="0" y="-862533"/>
            <a:chExt cx="12192000" cy="2181270"/>
          </a:xfrm>
        </p:grpSpPr>
        <p:sp>
          <p:nvSpPr>
            <p:cNvPr id="179" name="Google Shape;179;p20"/>
            <p:cNvSpPr/>
            <p:nvPr/>
          </p:nvSpPr>
          <p:spPr>
            <a:xfrm>
              <a:off x="0" y="1"/>
              <a:ext cx="12192000" cy="433364"/>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0" name="Google Shape;180;p20"/>
            <p:cNvPicPr preferRelativeResize="0"/>
            <p:nvPr/>
          </p:nvPicPr>
          <p:blipFill rotWithShape="1">
            <a:blip r:embed="rId3">
              <a:alphaModFix/>
            </a:blip>
            <a:srcRect b="0" l="0" r="0" t="0"/>
            <a:stretch/>
          </p:blipFill>
          <p:spPr>
            <a:xfrm>
              <a:off x="0" y="-45503"/>
              <a:ext cx="749563" cy="656548"/>
            </a:xfrm>
            <a:prstGeom prst="rect">
              <a:avLst/>
            </a:prstGeom>
            <a:noFill/>
            <a:ln>
              <a:noFill/>
            </a:ln>
          </p:spPr>
        </p:pic>
        <p:pic>
          <p:nvPicPr>
            <p:cNvPr id="181" name="Google Shape;181;p20"/>
            <p:cNvPicPr preferRelativeResize="0"/>
            <p:nvPr/>
          </p:nvPicPr>
          <p:blipFill rotWithShape="1">
            <a:blip r:embed="rId4">
              <a:alphaModFix/>
            </a:blip>
            <a:srcRect b="0" l="0" r="0" t="0"/>
            <a:stretch/>
          </p:blipFill>
          <p:spPr>
            <a:xfrm>
              <a:off x="9971727" y="-862533"/>
              <a:ext cx="2181270" cy="2181270"/>
            </a:xfrm>
            <a:prstGeom prst="rect">
              <a:avLst/>
            </a:prstGeom>
            <a:noFill/>
            <a:ln>
              <a:noFill/>
            </a:ln>
          </p:spPr>
        </p:pic>
      </p:grpSp>
      <p:sp>
        <p:nvSpPr>
          <p:cNvPr id="182" name="Google Shape;182;p20"/>
          <p:cNvSpPr txBox="1"/>
          <p:nvPr/>
        </p:nvSpPr>
        <p:spPr>
          <a:xfrm>
            <a:off x="749596" y="-28300"/>
            <a:ext cx="811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Calibri"/>
                <a:ea typeface="Calibri"/>
                <a:cs typeface="Calibri"/>
                <a:sym typeface="Calibri"/>
              </a:rPr>
              <a:t>Dataset Description and  Approach</a:t>
            </a:r>
            <a:endParaRPr b="1" sz="2400">
              <a:solidFill>
                <a:schemeClr val="lt1"/>
              </a:solidFill>
              <a:latin typeface="Calibri"/>
              <a:ea typeface="Calibri"/>
              <a:cs typeface="Calibri"/>
              <a:sym typeface="Calibri"/>
            </a:endParaRPr>
          </a:p>
        </p:txBody>
      </p:sp>
      <p:grpSp>
        <p:nvGrpSpPr>
          <p:cNvPr id="183" name="Google Shape;183;p20"/>
          <p:cNvGrpSpPr/>
          <p:nvPr/>
        </p:nvGrpSpPr>
        <p:grpSpPr>
          <a:xfrm>
            <a:off x="7991212" y="874987"/>
            <a:ext cx="3885878" cy="5663539"/>
            <a:chOff x="137044" y="1851567"/>
            <a:chExt cx="3885878" cy="5663539"/>
          </a:xfrm>
        </p:grpSpPr>
        <p:sp>
          <p:nvSpPr>
            <p:cNvPr id="184" name="Google Shape;184;p20"/>
            <p:cNvSpPr/>
            <p:nvPr/>
          </p:nvSpPr>
          <p:spPr>
            <a:xfrm>
              <a:off x="215208" y="2355120"/>
              <a:ext cx="2012208" cy="1475381"/>
            </a:xfrm>
            <a:prstGeom prst="ellipse">
              <a:avLst/>
            </a:prstGeom>
            <a:solidFill>
              <a:srgbClr val="66AB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EDA and feature creation</a:t>
              </a:r>
              <a:endParaRPr sz="1800">
                <a:solidFill>
                  <a:schemeClr val="lt1"/>
                </a:solidFill>
                <a:latin typeface="Verdana"/>
                <a:ea typeface="Verdana"/>
                <a:cs typeface="Verdana"/>
                <a:sym typeface="Verdana"/>
              </a:endParaRPr>
            </a:p>
          </p:txBody>
        </p:sp>
        <p:sp>
          <p:nvSpPr>
            <p:cNvPr id="185" name="Google Shape;185;p20"/>
            <p:cNvSpPr/>
            <p:nvPr/>
          </p:nvSpPr>
          <p:spPr>
            <a:xfrm>
              <a:off x="137044" y="2305545"/>
              <a:ext cx="3885878" cy="520956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0"/>
            <p:cNvSpPr/>
            <p:nvPr/>
          </p:nvSpPr>
          <p:spPr>
            <a:xfrm>
              <a:off x="791740" y="1851567"/>
              <a:ext cx="2790439" cy="52003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rgbClr val="000000"/>
                  </a:solidFill>
                  <a:latin typeface="Verdana"/>
                  <a:ea typeface="Verdana"/>
                  <a:cs typeface="Verdana"/>
                  <a:sym typeface="Verdana"/>
                </a:rPr>
                <a:t>Modeling</a:t>
              </a:r>
              <a:endParaRPr b="1" sz="1800">
                <a:solidFill>
                  <a:srgbClr val="000000"/>
                </a:solidFill>
                <a:latin typeface="Verdana"/>
                <a:ea typeface="Verdana"/>
                <a:cs typeface="Verdana"/>
                <a:sym typeface="Verdana"/>
              </a:endParaRPr>
            </a:p>
          </p:txBody>
        </p:sp>
        <p:sp>
          <p:nvSpPr>
            <p:cNvPr id="187" name="Google Shape;187;p20"/>
            <p:cNvSpPr/>
            <p:nvPr/>
          </p:nvSpPr>
          <p:spPr>
            <a:xfrm>
              <a:off x="1902363" y="3667889"/>
              <a:ext cx="2012208" cy="1475381"/>
            </a:xfrm>
            <a:prstGeom prst="ellipse">
              <a:avLst/>
            </a:prstGeom>
            <a:solidFill>
              <a:srgbClr val="66AB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Data training and testing</a:t>
              </a:r>
              <a:endParaRPr/>
            </a:p>
          </p:txBody>
        </p:sp>
        <p:sp>
          <p:nvSpPr>
            <p:cNvPr id="188" name="Google Shape;188;p20"/>
            <p:cNvSpPr/>
            <p:nvPr/>
          </p:nvSpPr>
          <p:spPr>
            <a:xfrm>
              <a:off x="174752" y="4750210"/>
              <a:ext cx="2012208" cy="1475381"/>
            </a:xfrm>
            <a:prstGeom prst="ellipse">
              <a:avLst/>
            </a:prstGeom>
            <a:solidFill>
              <a:srgbClr val="66AB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Model creation</a:t>
              </a:r>
              <a:endParaRPr/>
            </a:p>
          </p:txBody>
        </p:sp>
        <p:sp>
          <p:nvSpPr>
            <p:cNvPr id="189" name="Google Shape;189;p20"/>
            <p:cNvSpPr/>
            <p:nvPr/>
          </p:nvSpPr>
          <p:spPr>
            <a:xfrm>
              <a:off x="1806666" y="5992528"/>
              <a:ext cx="2203601" cy="1475381"/>
            </a:xfrm>
            <a:prstGeom prst="ellipse">
              <a:avLst/>
            </a:prstGeom>
            <a:solidFill>
              <a:srgbClr val="66AB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Model deployment</a:t>
              </a:r>
              <a:endParaRPr/>
            </a:p>
          </p:txBody>
        </p:sp>
      </p:grpSp>
      <p:grpSp>
        <p:nvGrpSpPr>
          <p:cNvPr id="190" name="Google Shape;190;p20"/>
          <p:cNvGrpSpPr/>
          <p:nvPr/>
        </p:nvGrpSpPr>
        <p:grpSpPr>
          <a:xfrm>
            <a:off x="240198" y="874987"/>
            <a:ext cx="2536623" cy="3758626"/>
            <a:chOff x="626327" y="1200512"/>
            <a:chExt cx="2536623" cy="3758626"/>
          </a:xfrm>
        </p:grpSpPr>
        <p:sp>
          <p:nvSpPr>
            <p:cNvPr id="191" name="Google Shape;191;p20"/>
            <p:cNvSpPr/>
            <p:nvPr/>
          </p:nvSpPr>
          <p:spPr>
            <a:xfrm>
              <a:off x="850689" y="1690582"/>
              <a:ext cx="2052664" cy="1285632"/>
            </a:xfrm>
            <a:prstGeom prst="ellipse">
              <a:avLst/>
            </a:prstGeom>
            <a:solidFill>
              <a:srgbClr val="A0D6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Personality Cafe</a:t>
              </a:r>
              <a:endParaRPr sz="1800">
                <a:solidFill>
                  <a:schemeClr val="lt1"/>
                </a:solidFill>
                <a:latin typeface="Verdana"/>
                <a:ea typeface="Verdana"/>
                <a:cs typeface="Verdana"/>
                <a:sym typeface="Verdana"/>
              </a:endParaRPr>
            </a:p>
          </p:txBody>
        </p:sp>
        <p:sp>
          <p:nvSpPr>
            <p:cNvPr id="192" name="Google Shape;192;p20"/>
            <p:cNvSpPr/>
            <p:nvPr/>
          </p:nvSpPr>
          <p:spPr>
            <a:xfrm>
              <a:off x="1090393" y="3509605"/>
              <a:ext cx="1523152" cy="1285632"/>
            </a:xfrm>
            <a:prstGeom prst="ellipse">
              <a:avLst/>
            </a:prstGeom>
            <a:solidFill>
              <a:srgbClr val="A0D6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800">
                  <a:solidFill>
                    <a:schemeClr val="lt1"/>
                  </a:solidFill>
                  <a:latin typeface="Verdana"/>
                  <a:ea typeface="Verdana"/>
                  <a:cs typeface="Verdana"/>
                  <a:sym typeface="Verdana"/>
                </a:rPr>
                <a:t>Kaggle</a:t>
              </a:r>
              <a:endParaRPr/>
            </a:p>
          </p:txBody>
        </p:sp>
        <p:sp>
          <p:nvSpPr>
            <p:cNvPr id="193" name="Google Shape;193;p20"/>
            <p:cNvSpPr/>
            <p:nvPr/>
          </p:nvSpPr>
          <p:spPr>
            <a:xfrm>
              <a:off x="626327" y="1630187"/>
              <a:ext cx="2536623" cy="332895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20"/>
            <p:cNvSpPr/>
            <p:nvPr/>
          </p:nvSpPr>
          <p:spPr>
            <a:xfrm>
              <a:off x="707847" y="1200512"/>
              <a:ext cx="2370506" cy="52003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800">
                  <a:solidFill>
                    <a:srgbClr val="000000"/>
                  </a:solidFill>
                  <a:latin typeface="Verdana"/>
                  <a:ea typeface="Verdana"/>
                  <a:cs typeface="Verdana"/>
                  <a:sym typeface="Verdana"/>
                </a:rPr>
                <a:t>Data Collection</a:t>
              </a:r>
              <a:endParaRPr b="1" sz="1800">
                <a:solidFill>
                  <a:srgbClr val="000000"/>
                </a:solidFill>
                <a:latin typeface="Verdana"/>
                <a:ea typeface="Verdana"/>
                <a:cs typeface="Verdana"/>
                <a:sym typeface="Verdana"/>
              </a:endParaRPr>
            </a:p>
          </p:txBody>
        </p:sp>
        <p:sp>
          <p:nvSpPr>
            <p:cNvPr id="195" name="Google Shape;195;p20"/>
            <p:cNvSpPr/>
            <p:nvPr/>
          </p:nvSpPr>
          <p:spPr>
            <a:xfrm>
              <a:off x="1695957" y="3032573"/>
              <a:ext cx="312023" cy="477032"/>
            </a:xfrm>
            <a:prstGeom prst="down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6" name="Google Shape;196;p20"/>
          <p:cNvSpPr/>
          <p:nvPr/>
        </p:nvSpPr>
        <p:spPr>
          <a:xfrm rot="2784194">
            <a:off x="9786889" y="2606224"/>
            <a:ext cx="423860" cy="26774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20"/>
          <p:cNvSpPr/>
          <p:nvPr/>
        </p:nvSpPr>
        <p:spPr>
          <a:xfrm rot="7855061">
            <a:off x="9653335" y="3949112"/>
            <a:ext cx="423860" cy="26774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 name="Google Shape;198;p20"/>
          <p:cNvSpPr/>
          <p:nvPr/>
        </p:nvSpPr>
        <p:spPr>
          <a:xfrm rot="2787105">
            <a:off x="9681601" y="4971411"/>
            <a:ext cx="381452" cy="267749"/>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99" name="Google Shape;199;p20"/>
          <p:cNvPicPr preferRelativeResize="0"/>
          <p:nvPr/>
        </p:nvPicPr>
        <p:blipFill rotWithShape="1">
          <a:blip r:embed="rId5">
            <a:alphaModFix/>
          </a:blip>
          <a:srcRect b="0" l="-5111" r="-4814" t="0"/>
          <a:stretch/>
        </p:blipFill>
        <p:spPr>
          <a:xfrm>
            <a:off x="3379300" y="874975"/>
            <a:ext cx="4207574" cy="566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nvSpPr>
        <p:spPr>
          <a:xfrm>
            <a:off x="749596" y="-28300"/>
            <a:ext cx="8119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Calibri"/>
                <a:ea typeface="Calibri"/>
                <a:cs typeface="Calibri"/>
                <a:sym typeface="Calibri"/>
              </a:rPr>
              <a:t>Dataset Description and  Approach</a:t>
            </a:r>
            <a:endParaRPr b="1" sz="2400">
              <a:solidFill>
                <a:schemeClr val="lt1"/>
              </a:solidFill>
              <a:latin typeface="Calibri"/>
              <a:ea typeface="Calibri"/>
              <a:cs typeface="Calibri"/>
              <a:sym typeface="Calibri"/>
            </a:endParaRPr>
          </a:p>
        </p:txBody>
      </p:sp>
      <p:grpSp>
        <p:nvGrpSpPr>
          <p:cNvPr id="205" name="Google Shape;205;p21"/>
          <p:cNvGrpSpPr/>
          <p:nvPr/>
        </p:nvGrpSpPr>
        <p:grpSpPr>
          <a:xfrm>
            <a:off x="0" y="-888103"/>
            <a:ext cx="12192000" cy="2181270"/>
            <a:chOff x="0" y="-862533"/>
            <a:chExt cx="12192000" cy="2181270"/>
          </a:xfrm>
        </p:grpSpPr>
        <p:sp>
          <p:nvSpPr>
            <p:cNvPr id="206" name="Google Shape;206;p21"/>
            <p:cNvSpPr/>
            <p:nvPr/>
          </p:nvSpPr>
          <p:spPr>
            <a:xfrm>
              <a:off x="0" y="1"/>
              <a:ext cx="12192000" cy="433500"/>
            </a:xfrm>
            <a:prstGeom prst="rect">
              <a:avLst/>
            </a:prstGeom>
            <a:solidFill>
              <a:srgbClr val="60CF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7" name="Google Shape;207;p21"/>
            <p:cNvPicPr preferRelativeResize="0"/>
            <p:nvPr/>
          </p:nvPicPr>
          <p:blipFill rotWithShape="1">
            <a:blip r:embed="rId3">
              <a:alphaModFix/>
            </a:blip>
            <a:srcRect b="0" l="0" r="0" t="0"/>
            <a:stretch/>
          </p:blipFill>
          <p:spPr>
            <a:xfrm>
              <a:off x="0" y="-45503"/>
              <a:ext cx="749565" cy="656549"/>
            </a:xfrm>
            <a:prstGeom prst="rect">
              <a:avLst/>
            </a:prstGeom>
            <a:noFill/>
            <a:ln>
              <a:noFill/>
            </a:ln>
          </p:spPr>
        </p:pic>
        <p:pic>
          <p:nvPicPr>
            <p:cNvPr id="208" name="Google Shape;208;p21"/>
            <p:cNvPicPr preferRelativeResize="0"/>
            <p:nvPr/>
          </p:nvPicPr>
          <p:blipFill rotWithShape="1">
            <a:blip r:embed="rId4">
              <a:alphaModFix/>
            </a:blip>
            <a:srcRect b="0" l="0" r="0" t="0"/>
            <a:stretch/>
          </p:blipFill>
          <p:spPr>
            <a:xfrm>
              <a:off x="9971727" y="-862533"/>
              <a:ext cx="2181270" cy="2181270"/>
            </a:xfrm>
            <a:prstGeom prst="rect">
              <a:avLst/>
            </a:prstGeom>
            <a:noFill/>
            <a:ln>
              <a:noFill/>
            </a:ln>
          </p:spPr>
        </p:pic>
      </p:grpSp>
      <p:sp>
        <p:nvSpPr>
          <p:cNvPr id="209" name="Google Shape;209;p21"/>
          <p:cNvSpPr txBox="1"/>
          <p:nvPr/>
        </p:nvSpPr>
        <p:spPr>
          <a:xfrm>
            <a:off x="713871" y="-14150"/>
            <a:ext cx="4661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Defining KEYWORDS</a:t>
            </a:r>
            <a:endParaRPr b="1" sz="2400">
              <a:solidFill>
                <a:schemeClr val="lt1"/>
              </a:solidFill>
              <a:latin typeface="Verdana"/>
              <a:ea typeface="Verdana"/>
              <a:cs typeface="Verdana"/>
              <a:sym typeface="Verdana"/>
            </a:endParaRPr>
          </a:p>
        </p:txBody>
      </p:sp>
      <p:sp>
        <p:nvSpPr>
          <p:cNvPr id="210" name="Google Shape;210;p21"/>
          <p:cNvSpPr txBox="1"/>
          <p:nvPr/>
        </p:nvSpPr>
        <p:spPr>
          <a:xfrm>
            <a:off x="377700" y="447550"/>
            <a:ext cx="114366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lang="en-GB" sz="1800">
                <a:solidFill>
                  <a:schemeClr val="dk1"/>
                </a:solidFill>
                <a:latin typeface="Verdana"/>
                <a:ea typeface="Verdana"/>
                <a:cs typeface="Verdana"/>
                <a:sym typeface="Verdana"/>
              </a:rPr>
              <a:t>Lemmatization is the grouping together of different forms of the same word.</a:t>
            </a:r>
            <a:endParaRPr b="1" sz="1800">
              <a:solidFill>
                <a:schemeClr val="dk1"/>
              </a:solidFill>
              <a:latin typeface="Verdana"/>
              <a:ea typeface="Verdana"/>
              <a:cs typeface="Verdana"/>
              <a:sym typeface="Verdana"/>
            </a:endParaRPr>
          </a:p>
        </p:txBody>
      </p:sp>
      <p:sp>
        <p:nvSpPr>
          <p:cNvPr id="211" name="Google Shape;211;p21"/>
          <p:cNvSpPr txBox="1"/>
          <p:nvPr/>
        </p:nvSpPr>
        <p:spPr>
          <a:xfrm>
            <a:off x="268725" y="831000"/>
            <a:ext cx="10960800" cy="6322500"/>
          </a:xfrm>
          <a:prstGeom prst="rect">
            <a:avLst/>
          </a:prstGeom>
          <a:noFill/>
          <a:ln>
            <a:noFill/>
          </a:ln>
        </p:spPr>
        <p:txBody>
          <a:bodyPr anchorCtr="0" anchor="t" bIns="91425" lIns="91425" spcFirstLastPara="1" rIns="91425" wrap="square" tIns="91425">
            <a:spAutoFit/>
          </a:bodyPr>
          <a:lstStyle/>
          <a:p>
            <a:pPr indent="-342900" lvl="0" marL="457200" rtl="0" algn="just">
              <a:lnSpc>
                <a:spcPct val="140000"/>
              </a:lnSpc>
              <a:spcBef>
                <a:spcPts val="0"/>
              </a:spcBef>
              <a:spcAft>
                <a:spcPts val="0"/>
              </a:spcAft>
              <a:buClr>
                <a:schemeClr val="dk1"/>
              </a:buClr>
              <a:buSzPts val="1800"/>
              <a:buFont typeface="Verdana"/>
              <a:buChar char="❖"/>
            </a:pPr>
            <a:r>
              <a:rPr b="1" lang="en-GB" sz="1800">
                <a:solidFill>
                  <a:schemeClr val="dk1"/>
                </a:solidFill>
                <a:highlight>
                  <a:srgbClr val="FFFFFF"/>
                </a:highlight>
                <a:latin typeface="Verdana"/>
                <a:ea typeface="Verdana"/>
                <a:cs typeface="Verdana"/>
                <a:sym typeface="Verdana"/>
              </a:rPr>
              <a:t>Text summarization Definition and Intuition to solving our problem</a:t>
            </a:r>
            <a:endParaRPr b="1" sz="1800">
              <a:solidFill>
                <a:schemeClr val="dk1"/>
              </a:solidFill>
              <a:highlight>
                <a:srgbClr val="FFFFFF"/>
              </a:highlight>
              <a:latin typeface="Verdana"/>
              <a:ea typeface="Verdana"/>
              <a:cs typeface="Verdana"/>
              <a:sym typeface="Verdana"/>
            </a:endParaRPr>
          </a:p>
          <a:p>
            <a:pPr indent="0" lvl="0" marL="0" rtl="0" algn="just">
              <a:lnSpc>
                <a:spcPct val="150000"/>
              </a:lnSpc>
              <a:spcBef>
                <a:spcPts val="0"/>
              </a:spcBef>
              <a:spcAft>
                <a:spcPts val="0"/>
              </a:spcAft>
              <a:buNone/>
            </a:pPr>
            <a:r>
              <a:rPr lang="en-GB" sz="1250">
                <a:solidFill>
                  <a:srgbClr val="555555"/>
                </a:solidFill>
                <a:highlight>
                  <a:srgbClr val="FFFFFF"/>
                </a:highlight>
              </a:rPr>
              <a:t>Text summarization is the process of creating a short, coherent, and fluent summary of a longer text document and involves the outlining of the text’s major points.</a:t>
            </a:r>
            <a:endParaRPr sz="1250">
              <a:solidFill>
                <a:srgbClr val="555555"/>
              </a:solidFill>
              <a:highlight>
                <a:srgbClr val="FFFFFF"/>
              </a:highlight>
            </a:endParaRPr>
          </a:p>
          <a:p>
            <a:pPr indent="0" lvl="0" marL="0" rtl="0" algn="just">
              <a:lnSpc>
                <a:spcPct val="150000"/>
              </a:lnSpc>
              <a:spcBef>
                <a:spcPts val="0"/>
              </a:spcBef>
              <a:spcAft>
                <a:spcPts val="0"/>
              </a:spcAft>
              <a:buNone/>
            </a:pPr>
            <a:r>
              <a:rPr lang="en-GB" sz="1250">
                <a:solidFill>
                  <a:srgbClr val="555555"/>
                </a:solidFill>
                <a:highlight>
                  <a:srgbClr val="FFFFFF"/>
                </a:highlight>
              </a:rPr>
              <a:t>Text identification, interpretation and summary generation, and analysis of the generated summary are some of the key challenges faced in the process of text summarization. The critical tasks in extraction-based summarization are identifying key phrases in the document and using them to discover relevant information to be included in the summary.</a:t>
            </a:r>
            <a:endParaRPr sz="1250">
              <a:solidFill>
                <a:srgbClr val="555555"/>
              </a:solidFill>
              <a:highlight>
                <a:srgbClr val="FFFFFF"/>
              </a:highlight>
            </a:endParaRPr>
          </a:p>
          <a:p>
            <a:pPr indent="0" lvl="0" marL="0" rtl="0" algn="just">
              <a:lnSpc>
                <a:spcPct val="150000"/>
              </a:lnSpc>
              <a:spcBef>
                <a:spcPts val="0"/>
              </a:spcBef>
              <a:spcAft>
                <a:spcPts val="0"/>
              </a:spcAft>
              <a:buNone/>
            </a:pPr>
            <a:r>
              <a:rPr lang="en-GB" sz="800">
                <a:solidFill>
                  <a:srgbClr val="555555"/>
                </a:solidFill>
                <a:highlight>
                  <a:srgbClr val="FFFFFF"/>
                </a:highlight>
                <a:latin typeface="Times New Roman"/>
                <a:ea typeface="Times New Roman"/>
                <a:cs typeface="Times New Roman"/>
                <a:sym typeface="Times New Roman"/>
              </a:rPr>
              <a:t> </a:t>
            </a:r>
            <a:r>
              <a:rPr lang="en-GB" sz="1250">
                <a:solidFill>
                  <a:srgbClr val="555555"/>
                </a:solidFill>
                <a:highlight>
                  <a:srgbClr val="FFFFFF"/>
                </a:highlight>
              </a:rPr>
              <a:t>Some other advantages of Text Summarization include:</a:t>
            </a:r>
            <a:endParaRPr sz="1250">
              <a:solidFill>
                <a:srgbClr val="555555"/>
              </a:solidFill>
              <a:highlight>
                <a:srgbClr val="FFFFFF"/>
              </a:highlight>
            </a:endParaRPr>
          </a:p>
          <a:p>
            <a:pPr indent="0" lvl="0" marL="0" rtl="0" algn="just">
              <a:lnSpc>
                <a:spcPct val="150000"/>
              </a:lnSpc>
              <a:spcBef>
                <a:spcPts val="0"/>
              </a:spcBef>
              <a:spcAft>
                <a:spcPts val="0"/>
              </a:spcAft>
              <a:buNone/>
            </a:pPr>
            <a:r>
              <a:rPr lang="en-GB" sz="800">
                <a:solidFill>
                  <a:srgbClr val="555555"/>
                </a:solidFill>
                <a:highlight>
                  <a:srgbClr val="FFFFFF"/>
                </a:highlight>
                <a:latin typeface="Times New Roman"/>
                <a:ea typeface="Times New Roman"/>
                <a:cs typeface="Times New Roman"/>
                <a:sym typeface="Times New Roman"/>
              </a:rPr>
              <a:t>  </a:t>
            </a:r>
            <a:r>
              <a:rPr b="1" lang="en-GB" sz="1250">
                <a:solidFill>
                  <a:srgbClr val="555555"/>
                </a:solidFill>
                <a:highlight>
                  <a:srgbClr val="FFFFFF"/>
                </a:highlight>
              </a:rPr>
              <a:t>Saves Time:</a:t>
            </a:r>
            <a:endParaRPr b="1" sz="1250">
              <a:solidFill>
                <a:srgbClr val="555555"/>
              </a:solidFill>
              <a:highlight>
                <a:srgbClr val="FFFFFF"/>
              </a:highlight>
            </a:endParaRPr>
          </a:p>
          <a:p>
            <a:pPr indent="0" lvl="0" marL="0" rtl="0" algn="just">
              <a:lnSpc>
                <a:spcPct val="150000"/>
              </a:lnSpc>
              <a:spcBef>
                <a:spcPts val="0"/>
              </a:spcBef>
              <a:spcAft>
                <a:spcPts val="0"/>
              </a:spcAft>
              <a:buNone/>
            </a:pPr>
            <a:r>
              <a:rPr lang="en-GB" sz="1250">
                <a:solidFill>
                  <a:srgbClr val="555555"/>
                </a:solidFill>
                <a:highlight>
                  <a:srgbClr val="FFFFFF"/>
                </a:highlight>
              </a:rPr>
              <a:t>By generating automatic summaries, text summarization helps content editors save time and effort, which otherwise is invested in creating summaries of articles manually.</a:t>
            </a:r>
            <a:endParaRPr sz="1250">
              <a:solidFill>
                <a:srgbClr val="555555"/>
              </a:solidFill>
              <a:highlight>
                <a:srgbClr val="FFFFFF"/>
              </a:highlight>
            </a:endParaRPr>
          </a:p>
          <a:p>
            <a:pPr indent="0" lvl="0" marL="0" rtl="0" algn="just">
              <a:lnSpc>
                <a:spcPct val="150000"/>
              </a:lnSpc>
              <a:spcBef>
                <a:spcPts val="0"/>
              </a:spcBef>
              <a:spcAft>
                <a:spcPts val="0"/>
              </a:spcAft>
              <a:buNone/>
            </a:pPr>
            <a:r>
              <a:rPr b="1" lang="en-GB" sz="1250">
                <a:solidFill>
                  <a:srgbClr val="555555"/>
                </a:solidFill>
                <a:highlight>
                  <a:srgbClr val="FFFFFF"/>
                </a:highlight>
              </a:rPr>
              <a:t>Instant Response:</a:t>
            </a:r>
            <a:endParaRPr b="1" sz="1250">
              <a:solidFill>
                <a:srgbClr val="555555"/>
              </a:solidFill>
              <a:highlight>
                <a:srgbClr val="FFFFFF"/>
              </a:highlight>
            </a:endParaRPr>
          </a:p>
          <a:p>
            <a:pPr indent="0" lvl="0" marL="0" rtl="0" algn="just">
              <a:lnSpc>
                <a:spcPct val="150000"/>
              </a:lnSpc>
              <a:spcBef>
                <a:spcPts val="0"/>
              </a:spcBef>
              <a:spcAft>
                <a:spcPts val="0"/>
              </a:spcAft>
              <a:buNone/>
            </a:pPr>
            <a:r>
              <a:rPr lang="en-GB" sz="1250">
                <a:solidFill>
                  <a:srgbClr val="555555"/>
                </a:solidFill>
                <a:highlight>
                  <a:srgbClr val="FFFFFF"/>
                </a:highlight>
              </a:rPr>
              <a:t>It reduces the user’s effort involved in exacting the relevant information. With automatic text summarization, the user can summarise an article in just a few seconds by using the software, thereby decreasing their reading time.</a:t>
            </a:r>
            <a:endParaRPr sz="1250">
              <a:solidFill>
                <a:srgbClr val="555555"/>
              </a:solidFill>
              <a:highlight>
                <a:srgbClr val="FFFFFF"/>
              </a:highlight>
            </a:endParaRPr>
          </a:p>
          <a:p>
            <a:pPr indent="0" lvl="0" marL="0" rtl="0" algn="just">
              <a:lnSpc>
                <a:spcPct val="150000"/>
              </a:lnSpc>
              <a:spcBef>
                <a:spcPts val="0"/>
              </a:spcBef>
              <a:spcAft>
                <a:spcPts val="0"/>
              </a:spcAft>
              <a:buNone/>
            </a:pPr>
            <a:r>
              <a:t/>
            </a:r>
            <a:endParaRPr sz="1250">
              <a:solidFill>
                <a:srgbClr val="555555"/>
              </a:solidFill>
              <a:highlight>
                <a:srgbClr val="FFFFFF"/>
              </a:highlight>
            </a:endParaRPr>
          </a:p>
          <a:p>
            <a:pPr indent="-336550" lvl="0" marL="457200" rtl="0" algn="just">
              <a:lnSpc>
                <a:spcPct val="160000"/>
              </a:lnSpc>
              <a:spcBef>
                <a:spcPts val="0"/>
              </a:spcBef>
              <a:spcAft>
                <a:spcPts val="0"/>
              </a:spcAft>
              <a:buClr>
                <a:srgbClr val="212121"/>
              </a:buClr>
              <a:buSzPts val="1700"/>
              <a:buFont typeface="Verdana"/>
              <a:buChar char="❖"/>
            </a:pPr>
            <a:r>
              <a:rPr b="1" lang="en-GB" sz="1700">
                <a:solidFill>
                  <a:srgbClr val="212121"/>
                </a:solidFill>
                <a:highlight>
                  <a:srgbClr val="FFFFFF"/>
                </a:highlight>
                <a:latin typeface="Verdana"/>
                <a:ea typeface="Verdana"/>
                <a:cs typeface="Verdana"/>
                <a:sym typeface="Verdana"/>
              </a:rPr>
              <a:t>An intuition we had on text summarization and our project is that for example two people could be saying the same thing and with text summarization and with a technique like lemmatization we could be able </a:t>
            </a:r>
            <a:r>
              <a:rPr b="1" lang="en-GB" sz="1700">
                <a:solidFill>
                  <a:srgbClr val="212121"/>
                </a:solidFill>
                <a:highlight>
                  <a:srgbClr val="FFFFFF"/>
                </a:highlight>
                <a:latin typeface="Verdana"/>
                <a:ea typeface="Verdana"/>
                <a:cs typeface="Verdana"/>
                <a:sym typeface="Verdana"/>
              </a:rPr>
              <a:t>to</a:t>
            </a:r>
            <a:r>
              <a:rPr b="1" lang="en-GB" sz="1700">
                <a:solidFill>
                  <a:srgbClr val="212121"/>
                </a:solidFill>
                <a:highlight>
                  <a:srgbClr val="FFFFFF"/>
                </a:highlight>
                <a:latin typeface="Verdana"/>
                <a:ea typeface="Verdana"/>
                <a:cs typeface="Verdana"/>
                <a:sym typeface="Verdana"/>
              </a:rPr>
              <a:t> figure that out, vectorize to get features and train a model.</a:t>
            </a:r>
            <a:endParaRPr b="1" sz="1700">
              <a:solidFill>
                <a:srgbClr val="212121"/>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b="1" sz="2100">
              <a:solidFill>
                <a:srgbClr val="21212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